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9" r:id="rId4"/>
    <p:sldId id="260" r:id="rId5"/>
    <p:sldId id="265" r:id="rId6"/>
    <p:sldId id="266"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234F8-484C-477A-A9DB-13DA5D4C0B07}" v="7" dt="2024-03-24T03:15:58.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2" d="100"/>
          <a:sy n="82" d="100"/>
        </p:scale>
        <p:origin x="2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YATI SHARMA" userId="ed3830ad7cbb47d2" providerId="LiveId" clId="{C50234F8-484C-477A-A9DB-13DA5D4C0B07}"/>
    <pc:docChg chg="addSld modSld">
      <pc:chgData name="NIYATI SHARMA" userId="ed3830ad7cbb47d2" providerId="LiveId" clId="{C50234F8-484C-477A-A9DB-13DA5D4C0B07}" dt="2024-03-24T03:31:53.462" v="137" actId="20577"/>
      <pc:docMkLst>
        <pc:docMk/>
      </pc:docMkLst>
      <pc:sldChg chg="addSp delSp modSp mod setBg">
        <pc:chgData name="NIYATI SHARMA" userId="ed3830ad7cbb47d2" providerId="LiveId" clId="{C50234F8-484C-477A-A9DB-13DA5D4C0B07}" dt="2024-03-24T03:15:01.138" v="70" actId="20577"/>
        <pc:sldMkLst>
          <pc:docMk/>
          <pc:sldMk cId="1438586665" sldId="260"/>
        </pc:sldMkLst>
        <pc:spChg chg="del mod">
          <ac:chgData name="NIYATI SHARMA" userId="ed3830ad7cbb47d2" providerId="LiveId" clId="{C50234F8-484C-477A-A9DB-13DA5D4C0B07}" dt="2024-03-23T18:56:41.831" v="13"/>
          <ac:spMkLst>
            <pc:docMk/>
            <pc:sldMk cId="1438586665" sldId="260"/>
            <ac:spMk id="2" creationId="{54E84A9D-8E29-68C2-1D5B-473ADB283D03}"/>
          </ac:spMkLst>
        </pc:spChg>
        <pc:spChg chg="add mod">
          <ac:chgData name="NIYATI SHARMA" userId="ed3830ad7cbb47d2" providerId="LiveId" clId="{C50234F8-484C-477A-A9DB-13DA5D4C0B07}" dt="2024-03-24T03:15:01.138" v="70" actId="20577"/>
          <ac:spMkLst>
            <pc:docMk/>
            <pc:sldMk cId="1438586665" sldId="260"/>
            <ac:spMk id="2" creationId="{9604BBF2-6732-AA4F-E982-AA51FBFD7B8C}"/>
          </ac:spMkLst>
        </pc:spChg>
        <pc:spChg chg="add mod">
          <ac:chgData name="NIYATI SHARMA" userId="ed3830ad7cbb47d2" providerId="LiveId" clId="{C50234F8-484C-477A-A9DB-13DA5D4C0B07}" dt="2024-03-23T18:59:17.328" v="59" actId="122"/>
          <ac:spMkLst>
            <pc:docMk/>
            <pc:sldMk cId="1438586665" sldId="260"/>
            <ac:spMk id="3" creationId="{1BE40E4B-EB77-100C-5BEF-E94797567ADE}"/>
          </ac:spMkLst>
        </pc:spChg>
      </pc:sldChg>
      <pc:sldChg chg="addSp delSp modSp add mod">
        <pc:chgData name="NIYATI SHARMA" userId="ed3830ad7cbb47d2" providerId="LiveId" clId="{C50234F8-484C-477A-A9DB-13DA5D4C0B07}" dt="2024-03-24T03:31:53.462" v="137" actId="20577"/>
        <pc:sldMkLst>
          <pc:docMk/>
          <pc:sldMk cId="4270361237" sldId="265"/>
        </pc:sldMkLst>
        <pc:spChg chg="del mod">
          <ac:chgData name="NIYATI SHARMA" userId="ed3830ad7cbb47d2" providerId="LiveId" clId="{C50234F8-484C-477A-A9DB-13DA5D4C0B07}" dt="2024-03-24T03:15:40.911" v="75"/>
          <ac:spMkLst>
            <pc:docMk/>
            <pc:sldMk cId="4270361237" sldId="265"/>
            <ac:spMk id="2" creationId="{9604BBF2-6732-AA4F-E982-AA51FBFD7B8C}"/>
          </ac:spMkLst>
        </pc:spChg>
        <pc:spChg chg="del mod">
          <ac:chgData name="NIYATI SHARMA" userId="ed3830ad7cbb47d2" providerId="LiveId" clId="{C50234F8-484C-477A-A9DB-13DA5D4C0B07}" dt="2024-03-24T03:15:40.911" v="77"/>
          <ac:spMkLst>
            <pc:docMk/>
            <pc:sldMk cId="4270361237" sldId="265"/>
            <ac:spMk id="3" creationId="{1BE40E4B-EB77-100C-5BEF-E94797567ADE}"/>
          </ac:spMkLst>
        </pc:spChg>
        <pc:spChg chg="add mod">
          <ac:chgData name="NIYATI SHARMA" userId="ed3830ad7cbb47d2" providerId="LiveId" clId="{C50234F8-484C-477A-A9DB-13DA5D4C0B07}" dt="2024-03-24T03:31:53.462" v="137" actId="20577"/>
          <ac:spMkLst>
            <pc:docMk/>
            <pc:sldMk cId="4270361237" sldId="265"/>
            <ac:spMk id="4" creationId="{1781C373-040C-7B46-8293-10F436EF56E9}"/>
          </ac:spMkLst>
        </pc:spChg>
      </pc:sldChg>
      <pc:sldChg chg="modSp add mod">
        <pc:chgData name="NIYATI SHARMA" userId="ed3830ad7cbb47d2" providerId="LiveId" clId="{C50234F8-484C-477A-A9DB-13DA5D4C0B07}" dt="2024-03-24T03:18:54.014" v="112" actId="20577"/>
        <pc:sldMkLst>
          <pc:docMk/>
          <pc:sldMk cId="2005365415" sldId="266"/>
        </pc:sldMkLst>
        <pc:spChg chg="mod">
          <ac:chgData name="NIYATI SHARMA" userId="ed3830ad7cbb47d2" providerId="LiveId" clId="{C50234F8-484C-477A-A9DB-13DA5D4C0B07}" dt="2024-03-24T03:18:54.014" v="112" actId="20577"/>
          <ac:spMkLst>
            <pc:docMk/>
            <pc:sldMk cId="2005365415" sldId="266"/>
            <ac:spMk id="4" creationId="{1781C373-040C-7B46-8293-10F436EF56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AC6C6-25AF-4E6E-BCEC-5857ADD792B1}" type="datetimeFigureOut">
              <a:rPr lang="en-IN" smtClean="0"/>
              <a:t>24-03-2024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76143-C7E6-4AA6-9F82-37806B09876B}" type="slidenum">
              <a:rPr lang="en-IN" smtClean="0"/>
              <a:t>‹#›</a:t>
            </a:fld>
            <a:endParaRPr lang="en-IN"/>
          </a:p>
        </p:txBody>
      </p:sp>
    </p:spTree>
    <p:extLst>
      <p:ext uri="{BB962C8B-B14F-4D97-AF65-F5344CB8AC3E}">
        <p14:creationId xmlns:p14="http://schemas.microsoft.com/office/powerpoint/2010/main" val="3772438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75C0-F9F6-8AC3-033E-399E7EB7C6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187F94-5432-04F5-0FD7-EAF1BEB20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B969A9-8BB3-9039-3929-2001592F1BA6}"/>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5" name="Footer Placeholder 4">
            <a:extLst>
              <a:ext uri="{FF2B5EF4-FFF2-40B4-BE49-F238E27FC236}">
                <a16:creationId xmlns:a16="http://schemas.microsoft.com/office/drawing/2014/main" id="{AB052E67-F293-33C3-A099-FBA59ABAC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71B251-D040-CE00-97C9-1687D1649844}"/>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56861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7C06-8DB4-C3FE-411A-E62D4BE675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C66047-FB33-A19C-05C9-A459EF4583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A6255B-E046-ED3B-9988-F011C5F0782F}"/>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5" name="Footer Placeholder 4">
            <a:extLst>
              <a:ext uri="{FF2B5EF4-FFF2-40B4-BE49-F238E27FC236}">
                <a16:creationId xmlns:a16="http://schemas.microsoft.com/office/drawing/2014/main" id="{193257F4-3993-4868-47BA-038EA0488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06593A-4CC7-1FB2-8176-26A4F6417771}"/>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3909791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53E837-D57A-C05B-5557-F9D1A8A906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524390-C6CC-28F8-6732-710D07B4B6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55952F-91A9-1857-C78C-1ECF9BC42A14}"/>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5" name="Footer Placeholder 4">
            <a:extLst>
              <a:ext uri="{FF2B5EF4-FFF2-40B4-BE49-F238E27FC236}">
                <a16:creationId xmlns:a16="http://schemas.microsoft.com/office/drawing/2014/main" id="{F589FD7E-D1F0-C9B2-2534-8A6FAE5892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D9C722-4370-657C-4D14-4AAB46B89E04}"/>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159263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1270-97DE-449A-9E8A-F179A9B00C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38FC50-36ED-2CD4-7127-CB478EF69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F4AC62-7D5E-7960-EA0B-505582B56F20}"/>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5" name="Footer Placeholder 4">
            <a:extLst>
              <a:ext uri="{FF2B5EF4-FFF2-40B4-BE49-F238E27FC236}">
                <a16:creationId xmlns:a16="http://schemas.microsoft.com/office/drawing/2014/main" id="{DC968351-7406-36FE-D744-C43D39B95E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C2B3BA-FCCC-72BC-F44F-5B3ADDDFC627}"/>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294150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707B-9410-3C9A-0F57-11B431050D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34E552-DA84-3835-C3C8-D5155A2A26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BF8763-A605-134A-85F9-D8BCBF681B53}"/>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5" name="Footer Placeholder 4">
            <a:extLst>
              <a:ext uri="{FF2B5EF4-FFF2-40B4-BE49-F238E27FC236}">
                <a16:creationId xmlns:a16="http://schemas.microsoft.com/office/drawing/2014/main" id="{DA69896F-1F74-750C-42BE-32C2965079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BA557C-656D-7B8E-4ED9-36F767983D48}"/>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1629707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8A94-A50C-D48E-AE79-0F06EFA4B2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412619-AD8F-A3F5-BED2-315267125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270E5E-D3D9-8593-5ACC-CF1F149156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533745-E3DA-52BD-4978-5DC78E324916}"/>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6" name="Footer Placeholder 5">
            <a:extLst>
              <a:ext uri="{FF2B5EF4-FFF2-40B4-BE49-F238E27FC236}">
                <a16:creationId xmlns:a16="http://schemas.microsoft.com/office/drawing/2014/main" id="{4B1BFD24-C4E7-9890-39C1-7C8B980AB9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6DD92A-649E-D766-42A7-2A4243F2964D}"/>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313041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072E-37A2-EC27-1064-E96FA2F2B1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11CD52-F54F-BE4B-4B31-078970ACF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76DD20-E45D-1323-3B36-F29A0B7FC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A61738-F8DC-6BF6-B39B-4DA4F9ED0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E45A8-25D5-8E13-F496-D4B57B58C6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CD0889-88A1-7FB7-D541-1753BFE58882}"/>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8" name="Footer Placeholder 7">
            <a:extLst>
              <a:ext uri="{FF2B5EF4-FFF2-40B4-BE49-F238E27FC236}">
                <a16:creationId xmlns:a16="http://schemas.microsoft.com/office/drawing/2014/main" id="{FBF1BD34-CC51-0D68-35A1-ED23C6997F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145CB0-D5A2-E026-2E54-47C240D75345}"/>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412888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0614-7CDC-1EAE-227C-F549D2B38A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DF715D-53D5-7D40-15F1-1F494415180C}"/>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4" name="Footer Placeholder 3">
            <a:extLst>
              <a:ext uri="{FF2B5EF4-FFF2-40B4-BE49-F238E27FC236}">
                <a16:creationId xmlns:a16="http://schemas.microsoft.com/office/drawing/2014/main" id="{C6EB00F4-A736-AF09-0B6F-837B78A560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11F964-BA6E-03B7-8A06-A11831AAA848}"/>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133785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10FBE6-2B25-B39C-2D71-A0374030B406}"/>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3" name="Footer Placeholder 2">
            <a:extLst>
              <a:ext uri="{FF2B5EF4-FFF2-40B4-BE49-F238E27FC236}">
                <a16:creationId xmlns:a16="http://schemas.microsoft.com/office/drawing/2014/main" id="{21E50CE1-0B97-0FFC-2309-A12BDD57F8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C60A2F-0B47-6CBD-4270-3CDEFE9025A4}"/>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305878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08A9-8CD2-0219-3B94-66AEE19F2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586F03-73BC-B2D2-DE6B-31A8EA8F9A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447B07-9E47-8566-DC3A-D8384BFC3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65FB9-074E-6FEB-7EB5-3681C1878461}"/>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6" name="Footer Placeholder 5">
            <a:extLst>
              <a:ext uri="{FF2B5EF4-FFF2-40B4-BE49-F238E27FC236}">
                <a16:creationId xmlns:a16="http://schemas.microsoft.com/office/drawing/2014/main" id="{C5E1AC36-8F95-2DB3-99F3-9BC218FDED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C5819D-E20D-F36E-D02C-0FF1456BEF91}"/>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156688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B735-D934-5C50-3C68-016689397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A3754D-C8C3-F50D-86C6-A5D075A58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4D0A49-0043-1C4E-651B-84D785F6C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5BF2CD-4731-D7EF-7BC5-6A7EB802B090}"/>
              </a:ext>
            </a:extLst>
          </p:cNvPr>
          <p:cNvSpPr>
            <a:spLocks noGrp="1"/>
          </p:cNvSpPr>
          <p:nvPr>
            <p:ph type="dt" sz="half" idx="10"/>
          </p:nvPr>
        </p:nvSpPr>
        <p:spPr/>
        <p:txBody>
          <a:bodyPr/>
          <a:lstStyle/>
          <a:p>
            <a:fld id="{8FB8755D-244D-4CFF-AB62-F9643C73BCD4}" type="datetimeFigureOut">
              <a:rPr lang="en-IN" smtClean="0"/>
              <a:t>24-03-2024</a:t>
            </a:fld>
            <a:endParaRPr lang="en-IN"/>
          </a:p>
        </p:txBody>
      </p:sp>
      <p:sp>
        <p:nvSpPr>
          <p:cNvPr id="6" name="Footer Placeholder 5">
            <a:extLst>
              <a:ext uri="{FF2B5EF4-FFF2-40B4-BE49-F238E27FC236}">
                <a16:creationId xmlns:a16="http://schemas.microsoft.com/office/drawing/2014/main" id="{44AD39F6-F32C-A791-1301-47018B8307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B77756-9746-0473-E109-32ABE4EA37F2}"/>
              </a:ext>
            </a:extLst>
          </p:cNvPr>
          <p:cNvSpPr>
            <a:spLocks noGrp="1"/>
          </p:cNvSpPr>
          <p:nvPr>
            <p:ph type="sldNum" sz="quarter" idx="12"/>
          </p:nvPr>
        </p:nvSpPr>
        <p:spPr/>
        <p:txBody>
          <a:bodyPr/>
          <a:lstStyle/>
          <a:p>
            <a:fld id="{B9B6CF11-6E77-4A59-9F0C-AA8530B34FD7}" type="slidenum">
              <a:rPr lang="en-IN" smtClean="0"/>
              <a:t>‹#›</a:t>
            </a:fld>
            <a:endParaRPr lang="en-IN"/>
          </a:p>
        </p:txBody>
      </p:sp>
    </p:spTree>
    <p:extLst>
      <p:ext uri="{BB962C8B-B14F-4D97-AF65-F5344CB8AC3E}">
        <p14:creationId xmlns:p14="http://schemas.microsoft.com/office/powerpoint/2010/main" val="3864448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24B502-2701-A8E4-E84C-6FF44F391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08638E-CB99-C0A3-B7CC-DAB4ED83D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689DB6-89C4-6E08-1C49-3AB5A43C50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8755D-244D-4CFF-AB62-F9643C73BCD4}" type="datetimeFigureOut">
              <a:rPr lang="en-IN" smtClean="0"/>
              <a:t>24-03-2024</a:t>
            </a:fld>
            <a:endParaRPr lang="en-IN"/>
          </a:p>
        </p:txBody>
      </p:sp>
      <p:sp>
        <p:nvSpPr>
          <p:cNvPr id="5" name="Footer Placeholder 4">
            <a:extLst>
              <a:ext uri="{FF2B5EF4-FFF2-40B4-BE49-F238E27FC236}">
                <a16:creationId xmlns:a16="http://schemas.microsoft.com/office/drawing/2014/main" id="{3CFC6C5D-0DAC-05C3-DD5D-A8B36B304A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68E8AF-16A5-AC37-FA3F-5872588169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6CF11-6E77-4A59-9F0C-AA8530B34FD7}" type="slidenum">
              <a:rPr lang="en-IN" smtClean="0"/>
              <a:t>‹#›</a:t>
            </a:fld>
            <a:endParaRPr lang="en-IN"/>
          </a:p>
        </p:txBody>
      </p:sp>
    </p:spTree>
    <p:extLst>
      <p:ext uri="{BB962C8B-B14F-4D97-AF65-F5344CB8AC3E}">
        <p14:creationId xmlns:p14="http://schemas.microsoft.com/office/powerpoint/2010/main" val="3625687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arduino.cc/" TargetMode="External"/><Relationship Id="rId5" Type="http://schemas.openxmlformats.org/officeDocument/2006/relationships/hyperlink" Target="https://blynk.io/" TargetMode="External"/><Relationship Id="rId4" Type="http://schemas.openxmlformats.org/officeDocument/2006/relationships/hyperlink" Target="https://www.bing.com/aclk?ld=e86r_L4vH7nlcjb9b0qyEe4jVUCUxYnssGizqBAauyPgaZUVv8lMBY-M7yFHVYgIoiA04WGV8_7gsrYWokHQBpEB4N4sYTESA9VG_7rAeNi_NgR20-71_vwNvVVcWJQPpjB6r4tITIzj98AC6wb__vuiHm9GaYcS4YRo1Lpup4Q9ZcqPV9&amp;u=aHR0cCUzYSUyZiUyZnd3dy5hZGZ3ZWIuY29tJTJmSG9tZSUyZnByb2R1Y3RzJTJmTW9kYnVzX01RVFQuYXNwJTNmZnJvbXBnJTNkbmF2MjhfNCUyNmxvY19waHklM2QxNTUwNDMlMjZrMDAxJTNkcCUyNkItTXF0dCUzZGlvbGluayUyNmQlM2RjJTI2bXNjbGtpZCUzZDM2NGIyNmQ1ZTFkZjEyODA5NmIzNDNiNjg4ZDBiZmQz&amp;rlid=364b26d5e1df128096b343b688d0bfd3"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68204F5-98C1-662D-4F3C-5366C2DA0903}"/>
              </a:ext>
            </a:extLst>
          </p:cNvPr>
          <p:cNvGrpSpPr/>
          <p:nvPr/>
        </p:nvGrpSpPr>
        <p:grpSpPr>
          <a:xfrm>
            <a:off x="4224316" y="942974"/>
            <a:ext cx="9188090" cy="5507516"/>
            <a:chOff x="4010004" y="143809"/>
            <a:chExt cx="9188090" cy="5507516"/>
          </a:xfrm>
          <a:blipFill dpi="0" rotWithShape="1">
            <a:blip r:embed="rId2"/>
            <a:srcRect/>
            <a:stretch>
              <a:fillRect r="-3000"/>
            </a:stretch>
          </a:blipFill>
        </p:grpSpPr>
        <p:sp>
          <p:nvSpPr>
            <p:cNvPr id="2" name="Rectangle 1">
              <a:extLst>
                <a:ext uri="{FF2B5EF4-FFF2-40B4-BE49-F238E27FC236}">
                  <a16:creationId xmlns:a16="http://schemas.microsoft.com/office/drawing/2014/main" id="{B73CFE78-F9AC-18FD-D40F-C2AC23BEB129}"/>
                </a:ext>
              </a:extLst>
            </p:cNvPr>
            <p:cNvSpPr/>
            <p:nvPr/>
          </p:nvSpPr>
          <p:spPr>
            <a:xfrm rot="19173546">
              <a:off x="4967971" y="143809"/>
              <a:ext cx="6575289" cy="186397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C18FB34A-A461-FEA4-8D1B-93506A961A9C}"/>
                </a:ext>
              </a:extLst>
            </p:cNvPr>
            <p:cNvSpPr/>
            <p:nvPr/>
          </p:nvSpPr>
          <p:spPr>
            <a:xfrm rot="19173546">
              <a:off x="4010004" y="2433535"/>
              <a:ext cx="9188090" cy="213234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EBC93AD-6EF8-45F9-EE33-99552C5615E8}"/>
                </a:ext>
              </a:extLst>
            </p:cNvPr>
            <p:cNvSpPr/>
            <p:nvPr/>
          </p:nvSpPr>
          <p:spPr>
            <a:xfrm rot="19173546">
              <a:off x="7948263" y="3787355"/>
              <a:ext cx="4923693" cy="186397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B2FBD1A3-AB61-D58B-1331-CD6F8479F078}"/>
              </a:ext>
            </a:extLst>
          </p:cNvPr>
          <p:cNvSpPr txBox="1"/>
          <p:nvPr/>
        </p:nvSpPr>
        <p:spPr>
          <a:xfrm>
            <a:off x="542925" y="928687"/>
            <a:ext cx="6072188" cy="1938992"/>
          </a:xfrm>
          <a:prstGeom prst="rect">
            <a:avLst/>
          </a:prstGeom>
          <a:noFill/>
        </p:spPr>
        <p:txBody>
          <a:bodyPr wrap="square" rtlCol="0">
            <a:spAutoFit/>
          </a:bodyPr>
          <a:lstStyle/>
          <a:p>
            <a:r>
              <a:rPr lang="en-US" sz="6000" dirty="0">
                <a:solidFill>
                  <a:schemeClr val="bg1"/>
                </a:solidFill>
                <a:latin typeface="Arial Black" panose="020B0A04020102020204" pitchFamily="34" charset="0"/>
              </a:rPr>
              <a:t>HEALTH</a:t>
            </a:r>
          </a:p>
          <a:p>
            <a:r>
              <a:rPr lang="en-US" sz="6000" dirty="0">
                <a:solidFill>
                  <a:schemeClr val="bg1"/>
                </a:solidFill>
                <a:latin typeface="Arial Black" panose="020B0A04020102020204" pitchFamily="34" charset="0"/>
              </a:rPr>
              <a:t>MONITORING</a:t>
            </a:r>
            <a:endParaRPr lang="en-IN" sz="6000" dirty="0">
              <a:solidFill>
                <a:schemeClr val="bg1"/>
              </a:solidFill>
              <a:latin typeface="Arial Black" panose="020B0A04020102020204" pitchFamily="34" charset="0"/>
            </a:endParaRPr>
          </a:p>
        </p:txBody>
      </p:sp>
      <p:sp>
        <p:nvSpPr>
          <p:cNvPr id="9" name="TextBox 8">
            <a:extLst>
              <a:ext uri="{FF2B5EF4-FFF2-40B4-BE49-F238E27FC236}">
                <a16:creationId xmlns:a16="http://schemas.microsoft.com/office/drawing/2014/main" id="{5C0329A3-7921-6244-EA0A-52E6090536FB}"/>
              </a:ext>
            </a:extLst>
          </p:cNvPr>
          <p:cNvSpPr txBox="1"/>
          <p:nvPr/>
        </p:nvSpPr>
        <p:spPr>
          <a:xfrm>
            <a:off x="0" y="5559981"/>
            <a:ext cx="5672138" cy="707886"/>
          </a:xfrm>
          <a:prstGeom prst="rect">
            <a:avLst/>
          </a:prstGeom>
          <a:noFill/>
        </p:spPr>
        <p:txBody>
          <a:bodyPr wrap="square" rtlCol="0">
            <a:spAutoFit/>
          </a:bodyPr>
          <a:lstStyle/>
          <a:p>
            <a:r>
              <a:rPr lang="en-IN" sz="2000" dirty="0">
                <a:solidFill>
                  <a:schemeClr val="bg1"/>
                </a:solidFill>
                <a:latin typeface="Comic Sans MS" panose="030F0702030302020204" pitchFamily="66" charset="0"/>
              </a:rPr>
              <a:t>Project done by Ms. Niyati Sharma</a:t>
            </a:r>
          </a:p>
          <a:p>
            <a:r>
              <a:rPr lang="en-IN" sz="2000" dirty="0">
                <a:solidFill>
                  <a:schemeClr val="bg1"/>
                </a:solidFill>
                <a:latin typeface="Comic Sans MS" panose="030F0702030302020204" pitchFamily="66" charset="0"/>
              </a:rPr>
              <a:t>Under the guidance of Mr.Deepak Makariya</a:t>
            </a:r>
          </a:p>
        </p:txBody>
      </p:sp>
    </p:spTree>
    <p:extLst>
      <p:ext uri="{BB962C8B-B14F-4D97-AF65-F5344CB8AC3E}">
        <p14:creationId xmlns:p14="http://schemas.microsoft.com/office/powerpoint/2010/main" val="29151139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C16595-80EE-2330-AB0F-6EC91884B0F7}"/>
              </a:ext>
            </a:extLst>
          </p:cNvPr>
          <p:cNvSpPr txBox="1"/>
          <p:nvPr/>
        </p:nvSpPr>
        <p:spPr>
          <a:xfrm>
            <a:off x="1206500" y="342900"/>
            <a:ext cx="8026400" cy="1015663"/>
          </a:xfrm>
          <a:prstGeom prst="rect">
            <a:avLst/>
          </a:prstGeom>
          <a:noFill/>
        </p:spPr>
        <p:txBody>
          <a:bodyPr wrap="square" rtlCol="0">
            <a:spAutoFit/>
          </a:bodyPr>
          <a:lstStyle/>
          <a:p>
            <a:r>
              <a:rPr lang="en-IN" sz="6000" u="sng" dirty="0">
                <a:solidFill>
                  <a:schemeClr val="bg2"/>
                </a:solidFill>
                <a:latin typeface="Aharoni" panose="02010803020104030203" pitchFamily="2" charset="-79"/>
                <a:cs typeface="Aharoni" panose="02010803020104030203" pitchFamily="2" charset="-79"/>
              </a:rPr>
              <a:t>MOBILE DASHBOARD</a:t>
            </a:r>
          </a:p>
        </p:txBody>
      </p:sp>
      <p:pic>
        <p:nvPicPr>
          <p:cNvPr id="4" name="Picture 3">
            <a:extLst>
              <a:ext uri="{FF2B5EF4-FFF2-40B4-BE49-F238E27FC236}">
                <a16:creationId xmlns:a16="http://schemas.microsoft.com/office/drawing/2014/main" id="{AEAEC261-1E37-8C45-0E2B-BD4E2AEBD2D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6000" contrast="6000"/>
                    </a14:imgEffect>
                  </a14:imgLayer>
                </a14:imgProps>
              </a:ext>
              <a:ext uri="{28A0092B-C50C-407E-A947-70E740481C1C}">
                <a14:useLocalDpi xmlns:a14="http://schemas.microsoft.com/office/drawing/2010/main" val="0"/>
              </a:ext>
            </a:extLst>
          </a:blip>
          <a:stretch>
            <a:fillRect/>
          </a:stretch>
        </p:blipFill>
        <p:spPr>
          <a:xfrm>
            <a:off x="374443" y="1473200"/>
            <a:ext cx="2772972" cy="4698648"/>
          </a:xfrm>
          <a:prstGeom prst="rect">
            <a:avLst/>
          </a:prstGeom>
          <a:effectLst>
            <a:reflection stA="0" endPos="65000" dist="50800" dir="5400000" sy="-100000" algn="bl" rotWithShape="0"/>
          </a:effectLst>
        </p:spPr>
      </p:pic>
      <p:pic>
        <p:nvPicPr>
          <p:cNvPr id="6" name="Picture 5">
            <a:extLst>
              <a:ext uri="{FF2B5EF4-FFF2-40B4-BE49-F238E27FC236}">
                <a16:creationId xmlns:a16="http://schemas.microsoft.com/office/drawing/2014/main" id="{59A01A56-37EB-9834-0C8D-0444AECDE4C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7000"/>
                    </a14:imgEffect>
                    <a14:imgEffect>
                      <a14:brightnessContrast bright="24000" contrast="18000"/>
                    </a14:imgEffect>
                  </a14:imgLayer>
                </a14:imgProps>
              </a:ext>
              <a:ext uri="{28A0092B-C50C-407E-A947-70E740481C1C}">
                <a14:useLocalDpi xmlns:a14="http://schemas.microsoft.com/office/drawing/2010/main" val="0"/>
              </a:ext>
            </a:extLst>
          </a:blip>
          <a:stretch>
            <a:fillRect/>
          </a:stretch>
        </p:blipFill>
        <p:spPr>
          <a:xfrm>
            <a:off x="3709528" y="1473200"/>
            <a:ext cx="2772972" cy="4760269"/>
          </a:xfrm>
          <a:prstGeom prst="rect">
            <a:avLst/>
          </a:prstGeom>
        </p:spPr>
      </p:pic>
      <p:pic>
        <p:nvPicPr>
          <p:cNvPr id="8" name="Picture 7">
            <a:extLst>
              <a:ext uri="{FF2B5EF4-FFF2-40B4-BE49-F238E27FC236}">
                <a16:creationId xmlns:a16="http://schemas.microsoft.com/office/drawing/2014/main" id="{2E612447-1507-3BE4-B009-0A3576FF412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87000"/>
                    </a14:imgEffect>
                    <a14:imgEffect>
                      <a14:brightnessContrast bright="15000" contrast="18000"/>
                    </a14:imgEffect>
                  </a14:imgLayer>
                </a14:imgProps>
              </a:ext>
              <a:ext uri="{28A0092B-C50C-407E-A947-70E740481C1C}">
                <a14:useLocalDpi xmlns:a14="http://schemas.microsoft.com/office/drawing/2010/main" val="0"/>
              </a:ext>
            </a:extLst>
          </a:blip>
          <a:stretch>
            <a:fillRect/>
          </a:stretch>
        </p:blipFill>
        <p:spPr>
          <a:xfrm>
            <a:off x="7131329" y="1473200"/>
            <a:ext cx="3181072" cy="4706809"/>
          </a:xfrm>
          <a:prstGeom prst="rect">
            <a:avLst/>
          </a:prstGeom>
        </p:spPr>
      </p:pic>
      <p:sp>
        <p:nvSpPr>
          <p:cNvPr id="9" name="TextBox 8">
            <a:extLst>
              <a:ext uri="{FF2B5EF4-FFF2-40B4-BE49-F238E27FC236}">
                <a16:creationId xmlns:a16="http://schemas.microsoft.com/office/drawing/2014/main" id="{9E7DF719-AF11-97F6-3493-8EF5E41BC36B}"/>
              </a:ext>
            </a:extLst>
          </p:cNvPr>
          <p:cNvSpPr txBox="1"/>
          <p:nvPr/>
        </p:nvSpPr>
        <p:spPr>
          <a:xfrm>
            <a:off x="215900" y="6233469"/>
            <a:ext cx="10337800" cy="400110"/>
          </a:xfrm>
          <a:prstGeom prst="rect">
            <a:avLst/>
          </a:prstGeom>
          <a:noFill/>
        </p:spPr>
        <p:txBody>
          <a:bodyPr wrap="square" rtlCol="0">
            <a:spAutoFit/>
          </a:bodyPr>
          <a:lstStyle/>
          <a:p>
            <a:r>
              <a:rPr lang="en-IN" sz="2000" dirty="0">
                <a:solidFill>
                  <a:schemeClr val="bg1"/>
                </a:solidFill>
                <a:latin typeface="Constantia" panose="02030602050306030303" pitchFamily="18" charset="0"/>
              </a:rPr>
              <a:t>Live Data                                         Data of last 15 mins                          Data of last 1hr</a:t>
            </a:r>
          </a:p>
        </p:txBody>
      </p:sp>
    </p:spTree>
    <p:extLst>
      <p:ext uri="{BB962C8B-B14F-4D97-AF65-F5344CB8AC3E}">
        <p14:creationId xmlns:p14="http://schemas.microsoft.com/office/powerpoint/2010/main" val="167660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childTnLst>
                                </p:cTn>
                              </p:par>
                            </p:childTnLst>
                          </p:cTn>
                        </p:par>
                        <p:par>
                          <p:cTn id="14" fill="hold">
                            <p:stCondLst>
                              <p:cond delay="225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250"/>
                                        <p:tgtEl>
                                          <p:spTgt spid="6"/>
                                        </p:tgtEl>
                                      </p:cBhvr>
                                    </p:animEffect>
                                  </p:childTnLst>
                                </p:cTn>
                              </p:par>
                            </p:childTnLst>
                          </p:cTn>
                        </p:par>
                        <p:par>
                          <p:cTn id="18" fill="hold">
                            <p:stCondLst>
                              <p:cond delay="3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250"/>
                                        <p:tgtEl>
                                          <p:spTgt spid="8"/>
                                        </p:tgtEl>
                                      </p:cBhvr>
                                    </p:animEffect>
                                  </p:childTnLst>
                                </p:cTn>
                              </p:par>
                            </p:childTnLst>
                          </p:cTn>
                        </p:par>
                        <p:par>
                          <p:cTn id="22" fill="hold">
                            <p:stCondLst>
                              <p:cond delay="475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r="-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DC801D-47EC-5EE8-F384-83B9B5BA8113}"/>
              </a:ext>
            </a:extLst>
          </p:cNvPr>
          <p:cNvSpPr txBox="1"/>
          <p:nvPr/>
        </p:nvSpPr>
        <p:spPr>
          <a:xfrm>
            <a:off x="1587500" y="215900"/>
            <a:ext cx="9017000" cy="923330"/>
          </a:xfrm>
          <a:prstGeom prst="rect">
            <a:avLst/>
          </a:prstGeom>
          <a:noFill/>
        </p:spPr>
        <p:txBody>
          <a:bodyPr wrap="square" rtlCol="0">
            <a:spAutoFit/>
          </a:bodyPr>
          <a:lstStyle/>
          <a:p>
            <a:pPr algn="ctr"/>
            <a:r>
              <a:rPr lang="en-IN" sz="5400" u="sng" dirty="0">
                <a:solidFill>
                  <a:schemeClr val="bg1"/>
                </a:solidFill>
                <a:latin typeface="Arial Black" panose="020B0A04020102020204" pitchFamily="34" charset="0"/>
              </a:rPr>
              <a:t>COMPONENTS</a:t>
            </a:r>
          </a:p>
        </p:txBody>
      </p:sp>
      <p:sp>
        <p:nvSpPr>
          <p:cNvPr id="9" name="TextBox 8">
            <a:extLst>
              <a:ext uri="{FF2B5EF4-FFF2-40B4-BE49-F238E27FC236}">
                <a16:creationId xmlns:a16="http://schemas.microsoft.com/office/drawing/2014/main" id="{53E94A60-1FA6-2F9C-1D34-A3CD584EF791}"/>
              </a:ext>
            </a:extLst>
          </p:cNvPr>
          <p:cNvSpPr txBox="1"/>
          <p:nvPr/>
        </p:nvSpPr>
        <p:spPr>
          <a:xfrm>
            <a:off x="889000" y="2599730"/>
            <a:ext cx="10629900" cy="2554545"/>
          </a:xfrm>
          <a:prstGeom prst="rect">
            <a:avLst/>
          </a:prstGeom>
          <a:noFill/>
        </p:spPr>
        <p:txBody>
          <a:bodyPr wrap="square" rtlCol="0">
            <a:spAutoFit/>
          </a:bodyPr>
          <a:lstStyle/>
          <a:p>
            <a:pPr marL="514350" indent="-514350">
              <a:buAutoNum type="arabicPeriod"/>
            </a:pPr>
            <a:r>
              <a:rPr lang="en-IN" sz="3200" dirty="0">
                <a:solidFill>
                  <a:schemeClr val="bg1"/>
                </a:solidFill>
                <a:latin typeface="Aptos Display" panose="020B0004020202020204" pitchFamily="34" charset="0"/>
              </a:rPr>
              <a:t>SENSOR  : MAX30100 PULSE OXIMETER</a:t>
            </a:r>
          </a:p>
          <a:p>
            <a:pPr marL="514350" indent="-514350">
              <a:buAutoNum type="arabicPeriod"/>
            </a:pPr>
            <a:endParaRPr lang="en-IN" sz="3200" dirty="0">
              <a:solidFill>
                <a:schemeClr val="bg1"/>
              </a:solidFill>
              <a:latin typeface="Aptos Display" panose="020B0004020202020204" pitchFamily="34" charset="0"/>
            </a:endParaRPr>
          </a:p>
          <a:p>
            <a:pPr marL="514350" indent="-514350">
              <a:buAutoNum type="arabicPeriod"/>
            </a:pPr>
            <a:r>
              <a:rPr lang="en-IN" sz="3200" dirty="0">
                <a:solidFill>
                  <a:schemeClr val="bg1"/>
                </a:solidFill>
                <a:latin typeface="Aptos Display" panose="020B0004020202020204" pitchFamily="34" charset="0"/>
              </a:rPr>
              <a:t> MICROCONTROLLER : ESP8266</a:t>
            </a:r>
          </a:p>
          <a:p>
            <a:pPr marL="514350" indent="-514350">
              <a:buAutoNum type="arabicPeriod"/>
            </a:pPr>
            <a:endParaRPr lang="en-IN" sz="3200" dirty="0">
              <a:solidFill>
                <a:schemeClr val="bg1"/>
              </a:solidFill>
              <a:latin typeface="Aptos Display" panose="020B0004020202020204" pitchFamily="34" charset="0"/>
            </a:endParaRPr>
          </a:p>
          <a:p>
            <a:pPr marL="514350" indent="-514350">
              <a:buAutoNum type="arabicPeriod"/>
            </a:pPr>
            <a:r>
              <a:rPr lang="en-IN" sz="3200" dirty="0">
                <a:solidFill>
                  <a:schemeClr val="bg1"/>
                </a:solidFill>
                <a:latin typeface="Aptos Display" panose="020B0004020202020204" pitchFamily="34" charset="0"/>
              </a:rPr>
              <a:t> JUMPER WIRES</a:t>
            </a:r>
          </a:p>
        </p:txBody>
      </p:sp>
    </p:spTree>
    <p:extLst>
      <p:ext uri="{BB962C8B-B14F-4D97-AF65-F5344CB8AC3E}">
        <p14:creationId xmlns:p14="http://schemas.microsoft.com/office/powerpoint/2010/main" val="13974771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999"/>
                                          </p:stCondLst>
                                        </p:cTn>
                                        <p:tgtEl>
                                          <p:spTgt spid="7"/>
                                        </p:tgtEl>
                                        <p:attrNameLst>
                                          <p:attrName>style.visibility</p:attrName>
                                        </p:attrNameLst>
                                      </p:cBhvr>
                                      <p:to>
                                        <p:strVal val="visible"/>
                                      </p:to>
                                    </p:set>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064826-3CEF-2BE9-709F-136B7215101D}"/>
              </a:ext>
            </a:extLst>
          </p:cNvPr>
          <p:cNvSpPr/>
          <p:nvPr/>
        </p:nvSpPr>
        <p:spPr>
          <a:xfrm rot="18510606">
            <a:off x="314609" y="1954205"/>
            <a:ext cx="8051800" cy="3940387"/>
          </a:xfrm>
          <a:prstGeom prst="rect">
            <a:avLst/>
          </a:prstGeom>
          <a:blipFill dpi="0" rotWithShape="1">
            <a:blip r:embed="rId2"/>
            <a:srcRect/>
            <a:stretch>
              <a:fillRect l="12000" r="-3000"/>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15849CC4-34AD-D2F9-2EE1-A960B55323E0}"/>
              </a:ext>
            </a:extLst>
          </p:cNvPr>
          <p:cNvSpPr/>
          <p:nvPr/>
        </p:nvSpPr>
        <p:spPr>
          <a:xfrm rot="18510606">
            <a:off x="6375400" y="2627306"/>
            <a:ext cx="8051800" cy="3940387"/>
          </a:xfrm>
          <a:prstGeom prst="rect">
            <a:avLst/>
          </a:prstGeom>
          <a:blipFill>
            <a:blip r:embed="rId3">
              <a:alphaModFix amt="82000"/>
            </a:blip>
            <a:stretch>
              <a:fillRect r="-3000"/>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8535941-8972-A1AD-ECE8-03FF0EE8913D}"/>
              </a:ext>
            </a:extLst>
          </p:cNvPr>
          <p:cNvSpPr txBox="1"/>
          <p:nvPr/>
        </p:nvSpPr>
        <p:spPr>
          <a:xfrm>
            <a:off x="1567900" y="317500"/>
            <a:ext cx="9056200" cy="769441"/>
          </a:xfrm>
          <a:prstGeom prst="rect">
            <a:avLst/>
          </a:prstGeom>
          <a:noFill/>
        </p:spPr>
        <p:txBody>
          <a:bodyPr wrap="square" rtlCol="0">
            <a:spAutoFit/>
          </a:bodyPr>
          <a:lstStyle/>
          <a:p>
            <a:pPr algn="ctr"/>
            <a:r>
              <a:rPr lang="en-IN" sz="4400" u="sng" dirty="0">
                <a:solidFill>
                  <a:schemeClr val="bg1"/>
                </a:solidFill>
                <a:latin typeface="Arial Black" panose="020B0A04020102020204" pitchFamily="34" charset="0"/>
              </a:rPr>
              <a:t>APPS AND PLATFORMS</a:t>
            </a:r>
          </a:p>
        </p:txBody>
      </p:sp>
      <p:sp>
        <p:nvSpPr>
          <p:cNvPr id="6" name="TextBox 5">
            <a:extLst>
              <a:ext uri="{FF2B5EF4-FFF2-40B4-BE49-F238E27FC236}">
                <a16:creationId xmlns:a16="http://schemas.microsoft.com/office/drawing/2014/main" id="{684C2E8A-15E1-5C4A-4CC1-FE5B65EFEA9B}"/>
              </a:ext>
            </a:extLst>
          </p:cNvPr>
          <p:cNvSpPr txBox="1"/>
          <p:nvPr/>
        </p:nvSpPr>
        <p:spPr>
          <a:xfrm>
            <a:off x="292100" y="1308298"/>
            <a:ext cx="3543300" cy="5232202"/>
          </a:xfrm>
          <a:prstGeom prst="rect">
            <a:avLst/>
          </a:prstGeom>
          <a:noFill/>
        </p:spPr>
        <p:txBody>
          <a:bodyPr wrap="square" rtlCol="0">
            <a:spAutoFit/>
          </a:bodyPr>
          <a:lstStyle/>
          <a:p>
            <a:r>
              <a:rPr lang="en-IN" sz="3200" dirty="0">
                <a:solidFill>
                  <a:schemeClr val="bg1"/>
                </a:solidFill>
              </a:rPr>
              <a:t>1.BLYNK IOT APP</a:t>
            </a:r>
          </a:p>
          <a:p>
            <a:endParaRPr lang="en-IN" sz="3200"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Blynk is a </a:t>
            </a:r>
            <a:r>
              <a:rPr lang="en-US" b="1" dirty="0">
                <a:solidFill>
                  <a:schemeClr val="bg1"/>
                </a:solidFill>
                <a:hlinkClick r:id="rId4">
                  <a:extLst>
                    <a:ext uri="{A12FA001-AC4F-418D-AE19-62706E023703}">
                      <ahyp:hlinkClr xmlns:ahyp="http://schemas.microsoft.com/office/drawing/2018/hyperlinkcolor" val="tx"/>
                    </a:ext>
                  </a:extLst>
                </a:hlinkClick>
              </a:rPr>
              <a:t>low-code IoT software platform</a:t>
            </a:r>
            <a:r>
              <a:rPr lang="en-US" dirty="0">
                <a:solidFill>
                  <a:schemeClr val="bg1"/>
                </a:solidFill>
                <a:hlinkClick r:id="rId4">
                  <a:extLst>
                    <a:ext uri="{A12FA001-AC4F-418D-AE19-62706E023703}">
                      <ahyp:hlinkClr xmlns:ahyp="http://schemas.microsoft.com/office/drawing/2018/hyperlinkcolor" val="tx"/>
                    </a:ext>
                  </a:extLst>
                </a:hlinkClick>
              </a:rPr>
              <a:t> that allows businesses and developers to build and manage connected electronic devices with no code, using a unified suite of IoT software and cloud services </a:t>
            </a:r>
            <a:r>
              <a:rPr lang="en-US" baseline="30000" dirty="0">
                <a:solidFill>
                  <a:schemeClr val="bg1"/>
                </a:solidFill>
                <a:hlinkClick r:id="rId5">
                  <a:extLst>
                    <a:ext uri="{A12FA001-AC4F-418D-AE19-62706E023703}">
                      <ahyp:hlinkClr xmlns:ahyp="http://schemas.microsoft.com/office/drawing/2018/hyperlinkcolor" val="tx"/>
                    </a:ext>
                  </a:extLst>
                </a:hlinkClick>
              </a:rPr>
              <a:t>1</a:t>
            </a:r>
            <a:r>
              <a:rPr lang="en-US" dirty="0">
                <a:solidFill>
                  <a:schemeClr val="bg1"/>
                </a:solidFill>
              </a:rPr>
              <a:t>. </a:t>
            </a:r>
            <a:r>
              <a:rPr lang="en-US" dirty="0">
                <a:solidFill>
                  <a:schemeClr val="bg1"/>
                </a:solidFill>
                <a:hlinkClick r:id="rId4">
                  <a:extLst>
                    <a:ext uri="{A12FA001-AC4F-418D-AE19-62706E023703}">
                      <ahyp:hlinkClr xmlns:ahyp="http://schemas.microsoft.com/office/drawing/2018/hyperlinkcolor" val="tx"/>
                    </a:ext>
                  </a:extLst>
                </a:hlinkClick>
              </a:rPr>
              <a:t>It offers a fully integrated suite of IoT software that includes device provisioning, sensor data visualization, remote control with mobile and web applications, Over-The-Air firmware updates, secure cloud, data analytics, user and access management, alerts, automations, and much more </a:t>
            </a:r>
            <a:r>
              <a:rPr lang="en-US" baseline="30000" dirty="0">
                <a:solidFill>
                  <a:schemeClr val="bg1"/>
                </a:solidFill>
                <a:hlinkClick r:id="rId5">
                  <a:extLst>
                    <a:ext uri="{A12FA001-AC4F-418D-AE19-62706E023703}">
                      <ahyp:hlinkClr xmlns:ahyp="http://schemas.microsoft.com/office/drawing/2018/hyperlinkcolor" val="tx"/>
                    </a:ext>
                  </a:extLst>
                </a:hlinkClick>
              </a:rPr>
              <a:t>1</a:t>
            </a:r>
            <a:r>
              <a:rPr lang="en-US" dirty="0">
                <a:solidFill>
                  <a:schemeClr val="bg1"/>
                </a:solidFill>
              </a:rPr>
              <a:t>. </a:t>
            </a:r>
            <a:endParaRPr lang="en-IN" sz="1400" dirty="0">
              <a:solidFill>
                <a:schemeClr val="bg1"/>
              </a:solidFill>
            </a:endParaRPr>
          </a:p>
        </p:txBody>
      </p:sp>
      <p:sp>
        <p:nvSpPr>
          <p:cNvPr id="10" name="TextBox 9">
            <a:extLst>
              <a:ext uri="{FF2B5EF4-FFF2-40B4-BE49-F238E27FC236}">
                <a16:creationId xmlns:a16="http://schemas.microsoft.com/office/drawing/2014/main" id="{F11E035C-C1EE-3915-1340-A68AF73ED5B9}"/>
              </a:ext>
            </a:extLst>
          </p:cNvPr>
          <p:cNvSpPr txBox="1"/>
          <p:nvPr/>
        </p:nvSpPr>
        <p:spPr>
          <a:xfrm>
            <a:off x="6478671" y="1308298"/>
            <a:ext cx="3820498" cy="5447645"/>
          </a:xfrm>
          <a:prstGeom prst="rect">
            <a:avLst/>
          </a:prstGeom>
          <a:noFill/>
        </p:spPr>
        <p:txBody>
          <a:bodyPr wrap="square" rtlCol="0">
            <a:spAutoFit/>
          </a:bodyPr>
          <a:lstStyle/>
          <a:p>
            <a:r>
              <a:rPr lang="en-IN" sz="3200" dirty="0">
                <a:solidFill>
                  <a:schemeClr val="bg1"/>
                </a:solidFill>
              </a:rPr>
              <a:t>2. ARDUINO IDE</a:t>
            </a:r>
          </a:p>
          <a:p>
            <a:endParaRPr lang="en-IN" sz="3200" dirty="0">
              <a:solidFill>
                <a:schemeClr val="bg1"/>
              </a:solidFill>
            </a:endParaRPr>
          </a:p>
          <a:p>
            <a:r>
              <a:rPr lang="en-US" dirty="0">
                <a:solidFill>
                  <a:schemeClr val="bg1"/>
                </a:solidFill>
              </a:rPr>
              <a:t>The arduino software (IDE) is an open source software, which is used to programme the Arduino boards, and is an integrated development environment, developed by </a:t>
            </a:r>
            <a:r>
              <a:rPr lang="en-US" dirty="0">
                <a:solidFill>
                  <a:schemeClr val="bg1"/>
                </a:solidFill>
                <a:hlinkClick r:id="rId6">
                  <a:extLst>
                    <a:ext uri="{A12FA001-AC4F-418D-AE19-62706E023703}">
                      <ahyp:hlinkClr xmlns:ahyp="http://schemas.microsoft.com/office/drawing/2018/hyperlinkcolor" val="tx"/>
                    </a:ext>
                  </a:extLst>
                </a:hlinkClick>
              </a:rPr>
              <a:t>arduino.cc</a:t>
            </a:r>
            <a:r>
              <a:rPr lang="en-US" dirty="0">
                <a:solidFill>
                  <a:schemeClr val="bg1"/>
                </a:solidFill>
              </a:rPr>
              <a:t>. Allow to write and upload code to arduino boards. And it consist of many libraries and a set of examples of mini projects.</a:t>
            </a:r>
          </a:p>
          <a:p>
            <a:r>
              <a:rPr lang="en-US" dirty="0">
                <a:solidFill>
                  <a:schemeClr val="bg1"/>
                </a:solidFill>
              </a:rPr>
              <a:t>arduino software (IDE) is compatible with different operating systems (Windows, Linux, Mac OS X), and supports the programming languages (C/C++)</a:t>
            </a:r>
          </a:p>
          <a:p>
            <a:endParaRPr lang="en-IN" sz="3200" dirty="0">
              <a:solidFill>
                <a:schemeClr val="bg1"/>
              </a:solidFill>
            </a:endParaRPr>
          </a:p>
        </p:txBody>
      </p:sp>
    </p:spTree>
    <p:extLst>
      <p:ext uri="{BB962C8B-B14F-4D97-AF65-F5344CB8AC3E}">
        <p14:creationId xmlns:p14="http://schemas.microsoft.com/office/powerpoint/2010/main" val="198485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0-#ppt_w/2"/>
                                          </p:val>
                                        </p:tav>
                                        <p:tav tm="100000">
                                          <p:val>
                                            <p:strVal val="#ppt_x"/>
                                          </p:val>
                                        </p:tav>
                                      </p:tavLst>
                                    </p:anim>
                                    <p:anim calcmode="lin" valueType="num">
                                      <p:cBhvr additive="base">
                                        <p:cTn id="12" dur="12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1+#ppt_w/2"/>
                                          </p:val>
                                        </p:tav>
                                        <p:tav tm="100000">
                                          <p:val>
                                            <p:strVal val="#ppt_x"/>
                                          </p:val>
                                        </p:tav>
                                      </p:tavLst>
                                    </p:anim>
                                    <p:anim calcmode="lin" valueType="num">
                                      <p:cBhvr additive="base">
                                        <p:cTn id="16" dur="1250" fill="hold"/>
                                        <p:tgtEl>
                                          <p:spTgt spid="3"/>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1000"/>
                                        <p:tgtEl>
                                          <p:spTgt spid="10">
                                            <p:txEl>
                                              <p:pRg st="2" end="2"/>
                                            </p:txEl>
                                          </p:spTgt>
                                        </p:tgtEl>
                                      </p:cBhvr>
                                    </p:animEffect>
                                    <p:anim calcmode="lin" valueType="num">
                                      <p:cBhvr>
                                        <p:cTn id="3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1000"/>
                                        <p:tgtEl>
                                          <p:spTgt spid="10">
                                            <p:txEl>
                                              <p:pRg st="3" end="3"/>
                                            </p:txEl>
                                          </p:spTgt>
                                        </p:tgtEl>
                                      </p:cBhvr>
                                    </p:animEffect>
                                    <p:anim calcmode="lin" valueType="num">
                                      <p:cBhvr>
                                        <p:cTn id="3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E40E4B-EB77-100C-5BEF-E94797567ADE}"/>
              </a:ext>
            </a:extLst>
          </p:cNvPr>
          <p:cNvSpPr txBox="1"/>
          <p:nvPr/>
        </p:nvSpPr>
        <p:spPr>
          <a:xfrm>
            <a:off x="1559169" y="316523"/>
            <a:ext cx="8393723" cy="584775"/>
          </a:xfrm>
          <a:prstGeom prst="rect">
            <a:avLst/>
          </a:prstGeom>
          <a:noFill/>
        </p:spPr>
        <p:txBody>
          <a:bodyPr wrap="square" rtlCol="0">
            <a:spAutoFit/>
          </a:bodyPr>
          <a:lstStyle/>
          <a:p>
            <a:pPr algn="ctr"/>
            <a:r>
              <a:rPr lang="en-IN" sz="3200" b="1" u="sng" dirty="0">
                <a:solidFill>
                  <a:schemeClr val="bg1"/>
                </a:solidFill>
                <a:latin typeface="Aharoni" panose="02010803020104030203" pitchFamily="2" charset="-79"/>
                <a:cs typeface="Aharoni" panose="02010803020104030203" pitchFamily="2" charset="-79"/>
              </a:rPr>
              <a:t>PROJECT DESCRIPTION</a:t>
            </a:r>
          </a:p>
        </p:txBody>
      </p:sp>
      <p:sp>
        <p:nvSpPr>
          <p:cNvPr id="2" name="TextBox 1">
            <a:extLst>
              <a:ext uri="{FF2B5EF4-FFF2-40B4-BE49-F238E27FC236}">
                <a16:creationId xmlns:a16="http://schemas.microsoft.com/office/drawing/2014/main" id="{9604BBF2-6732-AA4F-E982-AA51FBFD7B8C}"/>
              </a:ext>
            </a:extLst>
          </p:cNvPr>
          <p:cNvSpPr txBox="1"/>
          <p:nvPr/>
        </p:nvSpPr>
        <p:spPr>
          <a:xfrm>
            <a:off x="457200" y="1407695"/>
            <a:ext cx="11514221" cy="4893647"/>
          </a:xfrm>
          <a:prstGeom prst="rect">
            <a:avLst/>
          </a:prstGeom>
          <a:noFill/>
        </p:spPr>
        <p:txBody>
          <a:bodyPr wrap="square" rtlCol="0">
            <a:spAutoFit/>
          </a:bodyPr>
          <a:lstStyle/>
          <a:p>
            <a:pPr algn="just"/>
            <a:r>
              <a:rPr lang="en-US" sz="2400" dirty="0">
                <a:solidFill>
                  <a:schemeClr val="bg2"/>
                </a:solidFill>
              </a:rPr>
              <a:t>The advancement of wearable health monitoring devices has revolutionized the healthcare industry, enabling individuals to monitor their vital signs conveniently and continuously. This project aims to develop a health monitoring device utilizing the MAX30100 sensor for accurate measurement of vital signs such as heart rate and blood oxygen saturation. Additionally, the device will integrate with the Blynk application, allowing users to remotely monitor their health parameters in real-time.</a:t>
            </a:r>
          </a:p>
          <a:p>
            <a:pPr algn="just"/>
            <a:endParaRPr lang="en-US" sz="2400" dirty="0">
              <a:solidFill>
                <a:schemeClr val="bg2"/>
              </a:solidFill>
            </a:endParaRPr>
          </a:p>
          <a:p>
            <a:pPr algn="just"/>
            <a:r>
              <a:rPr lang="en-US" sz="2400" dirty="0">
                <a:solidFill>
                  <a:schemeClr val="bg2"/>
                </a:solidFill>
              </a:rPr>
              <a:t>Objective:</a:t>
            </a:r>
          </a:p>
          <a:p>
            <a:pPr algn="just"/>
            <a:r>
              <a:rPr lang="en-US" sz="2400" dirty="0">
                <a:solidFill>
                  <a:schemeClr val="bg2"/>
                </a:solidFill>
              </a:rPr>
              <a:t>The primary objective of this project is to design and develop a portable health monitoring device capable of accurately measuring heart rate and blood oxygen saturation levels. Additionally, the device will be integrated with the Blynk app to enable remote monitoring and data visualization.</a:t>
            </a:r>
          </a:p>
          <a:p>
            <a:pPr algn="just"/>
            <a:endParaRPr lang="en-US" sz="2400" dirty="0">
              <a:solidFill>
                <a:schemeClr val="bg2"/>
              </a:solidFill>
            </a:endParaRPr>
          </a:p>
        </p:txBody>
      </p:sp>
    </p:spTree>
    <p:extLst>
      <p:ext uri="{BB962C8B-B14F-4D97-AF65-F5344CB8AC3E}">
        <p14:creationId xmlns:p14="http://schemas.microsoft.com/office/powerpoint/2010/main" val="143858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1C373-040C-7B46-8293-10F436EF56E9}"/>
              </a:ext>
            </a:extLst>
          </p:cNvPr>
          <p:cNvSpPr txBox="1"/>
          <p:nvPr/>
        </p:nvSpPr>
        <p:spPr>
          <a:xfrm>
            <a:off x="386862" y="398585"/>
            <a:ext cx="11605846" cy="5940088"/>
          </a:xfrm>
          <a:prstGeom prst="rect">
            <a:avLst/>
          </a:prstGeom>
          <a:noFill/>
        </p:spPr>
        <p:txBody>
          <a:bodyPr wrap="square" rtlCol="0">
            <a:spAutoFit/>
          </a:bodyPr>
          <a:lstStyle/>
          <a:p>
            <a:pPr algn="just"/>
            <a:r>
              <a:rPr lang="en-US" sz="2000" dirty="0">
                <a:solidFill>
                  <a:schemeClr val="bg1"/>
                </a:solidFill>
              </a:rPr>
              <a:t>Components:</a:t>
            </a:r>
          </a:p>
          <a:p>
            <a:pPr algn="just"/>
            <a:r>
              <a:rPr lang="en-US" sz="2000" dirty="0">
                <a:solidFill>
                  <a:schemeClr val="bg1"/>
                </a:solidFill>
              </a:rPr>
              <a:t>1. MAX30100 Sensor: A highly integrated pulse oximeter and heart rate sensor module for accurate monitoring of physiological parameters.</a:t>
            </a:r>
          </a:p>
          <a:p>
            <a:pPr algn="just"/>
            <a:r>
              <a:rPr lang="en-US" sz="2000" dirty="0">
                <a:solidFill>
                  <a:schemeClr val="bg1"/>
                </a:solidFill>
              </a:rPr>
              <a:t>2. </a:t>
            </a:r>
            <a:r>
              <a:rPr lang="en-US" sz="2000">
                <a:solidFill>
                  <a:schemeClr val="bg1"/>
                </a:solidFill>
              </a:rPr>
              <a:t>Microcontroller (Esp8266): </a:t>
            </a:r>
            <a:r>
              <a:rPr lang="en-US" sz="2000" dirty="0">
                <a:solidFill>
                  <a:schemeClr val="bg1"/>
                </a:solidFill>
              </a:rPr>
              <a:t>To interface with the MAX30100 sensor and process the acquired data.</a:t>
            </a:r>
          </a:p>
          <a:p>
            <a:pPr algn="just"/>
            <a:r>
              <a:rPr lang="en-US" sz="2000" dirty="0">
                <a:solidFill>
                  <a:schemeClr val="bg1"/>
                </a:solidFill>
              </a:rPr>
              <a:t>3. Blynk Application: A platform for building IoT applications that will facilitate remote monitoring and control of the health monitoring device.</a:t>
            </a:r>
          </a:p>
          <a:p>
            <a:pPr algn="just"/>
            <a:endParaRPr lang="en-US" sz="2000" dirty="0">
              <a:solidFill>
                <a:schemeClr val="bg1"/>
              </a:solidFill>
            </a:endParaRPr>
          </a:p>
          <a:p>
            <a:pPr algn="just"/>
            <a:r>
              <a:rPr lang="en-US" sz="2000" dirty="0">
                <a:solidFill>
                  <a:schemeClr val="bg1"/>
                </a:solidFill>
              </a:rPr>
              <a:t>Functionality:</a:t>
            </a:r>
          </a:p>
          <a:p>
            <a:pPr algn="just"/>
            <a:r>
              <a:rPr lang="en-US" sz="2000" dirty="0">
                <a:solidFill>
                  <a:schemeClr val="bg1"/>
                </a:solidFill>
              </a:rPr>
              <a:t>1. Vital Sign Measurement: The MAX30100 sensor will continuously monitor the user's heart rate and blood oxygen saturation levels.</a:t>
            </a:r>
          </a:p>
          <a:p>
            <a:pPr algn="just"/>
            <a:r>
              <a:rPr lang="en-US" sz="2000" dirty="0">
                <a:solidFill>
                  <a:schemeClr val="bg1"/>
                </a:solidFill>
              </a:rPr>
              <a:t>2. Data Processing: The microcontroller will process the raw data from the sensor to calculate accurate heart rate and blood oxygen saturation readings.</a:t>
            </a:r>
          </a:p>
          <a:p>
            <a:pPr algn="just"/>
            <a:r>
              <a:rPr lang="en-US" sz="2000" dirty="0">
                <a:solidFill>
                  <a:schemeClr val="bg1"/>
                </a:solidFill>
              </a:rPr>
              <a:t>3. Data Transmission: Processed data will be sent wirelessly to the Blynk app via Wi-Fi or Bluetooth connectivity.</a:t>
            </a:r>
          </a:p>
          <a:p>
            <a:pPr algn="just"/>
            <a:r>
              <a:rPr lang="en-US" sz="2000" dirty="0">
                <a:solidFill>
                  <a:schemeClr val="bg1"/>
                </a:solidFill>
              </a:rPr>
              <a:t>4. Blynk Integration: The Blynk app will receive the data and display real-time updates of the user's vital signs on a user-friendly interface.</a:t>
            </a:r>
          </a:p>
          <a:p>
            <a:pPr algn="just"/>
            <a:endParaRPr lang="en-US" sz="2000" dirty="0">
              <a:solidFill>
                <a:schemeClr val="bg1"/>
              </a:solidFill>
            </a:endParaRPr>
          </a:p>
          <a:p>
            <a:pPr algn="just"/>
            <a:endParaRPr lang="en-US" sz="2000" dirty="0">
              <a:solidFill>
                <a:schemeClr val="bg1"/>
              </a:solidFill>
            </a:endParaRPr>
          </a:p>
          <a:p>
            <a:pPr algn="just"/>
            <a:endParaRPr lang="en-IN" sz="2000" dirty="0">
              <a:solidFill>
                <a:schemeClr val="bg1"/>
              </a:solidFill>
            </a:endParaRPr>
          </a:p>
        </p:txBody>
      </p:sp>
    </p:spTree>
    <p:extLst>
      <p:ext uri="{BB962C8B-B14F-4D97-AF65-F5344CB8AC3E}">
        <p14:creationId xmlns:p14="http://schemas.microsoft.com/office/powerpoint/2010/main" val="427036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81C373-040C-7B46-8293-10F436EF56E9}"/>
              </a:ext>
            </a:extLst>
          </p:cNvPr>
          <p:cNvSpPr txBox="1"/>
          <p:nvPr/>
        </p:nvSpPr>
        <p:spPr>
          <a:xfrm>
            <a:off x="293077" y="668216"/>
            <a:ext cx="11605846" cy="5324535"/>
          </a:xfrm>
          <a:prstGeom prst="rect">
            <a:avLst/>
          </a:prstGeom>
          <a:noFill/>
        </p:spPr>
        <p:txBody>
          <a:bodyPr wrap="square" rtlCol="0">
            <a:spAutoFit/>
          </a:bodyPr>
          <a:lstStyle/>
          <a:p>
            <a:pPr algn="just"/>
            <a:r>
              <a:rPr lang="en-US" sz="2000" dirty="0">
                <a:solidFill>
                  <a:schemeClr val="bg1"/>
                </a:solidFill>
              </a:rPr>
              <a:t>Project Implementation:</a:t>
            </a:r>
          </a:p>
          <a:p>
            <a:pPr algn="just"/>
            <a:r>
              <a:rPr lang="en-US" sz="2000" dirty="0">
                <a:solidFill>
                  <a:schemeClr val="bg1"/>
                </a:solidFill>
              </a:rPr>
              <a:t>1. Hardware Setup: Connect the MAX30100 sensor to the microcontroller and power source according to the datasheet specifications.</a:t>
            </a:r>
          </a:p>
          <a:p>
            <a:pPr algn="just"/>
            <a:r>
              <a:rPr lang="en-US" sz="2000" dirty="0">
                <a:solidFill>
                  <a:schemeClr val="bg1"/>
                </a:solidFill>
              </a:rPr>
              <a:t>2. Software Development: Write firmware for the microcontroller to interface with the MAX30100 sensor, process data, and establish communication with the Blynk app using appropriate libraries and protocols.</a:t>
            </a:r>
          </a:p>
          <a:p>
            <a:pPr algn="just"/>
            <a:r>
              <a:rPr lang="en-US" sz="2000" dirty="0">
                <a:solidFill>
                  <a:schemeClr val="bg1"/>
                </a:solidFill>
              </a:rPr>
              <a:t>3. Blynk App Configuration: Create a Blynk project and design the user interface to visualize the vital sign data received from the health monitoring device.</a:t>
            </a:r>
          </a:p>
          <a:p>
            <a:pPr algn="just"/>
            <a:r>
              <a:rPr lang="en-US" sz="2000" dirty="0">
                <a:solidFill>
                  <a:schemeClr val="bg1"/>
                </a:solidFill>
              </a:rPr>
              <a:t>4. Testing and Calibration: Validate the accuracy of vital sign measurements through comparison with standard medical devices. Calibrate the system if necessary to ensure reliable performance.</a:t>
            </a:r>
          </a:p>
          <a:p>
            <a:pPr algn="just"/>
            <a:r>
              <a:rPr lang="en-US" sz="2000" dirty="0">
                <a:solidFill>
                  <a:schemeClr val="bg1"/>
                </a:solidFill>
              </a:rPr>
              <a:t>5. Deployment: Assemble the components into a portable device enclosure, ensuring user comfort and ease of use. Test the device in real-world scenarios to verify functionality and reliability.</a:t>
            </a:r>
          </a:p>
          <a:p>
            <a:pPr algn="just"/>
            <a:endParaRPr lang="en-US" sz="2000" dirty="0">
              <a:solidFill>
                <a:schemeClr val="bg1"/>
              </a:solidFill>
            </a:endParaRPr>
          </a:p>
          <a:p>
            <a:pPr algn="just"/>
            <a:r>
              <a:rPr lang="en-US" sz="2000" dirty="0">
                <a:solidFill>
                  <a:schemeClr val="bg1"/>
                </a:solidFill>
              </a:rPr>
              <a:t>Conclusion:</a:t>
            </a:r>
          </a:p>
          <a:p>
            <a:pPr algn="just"/>
            <a:r>
              <a:rPr lang="en-US" sz="2000" dirty="0">
                <a:solidFill>
                  <a:schemeClr val="bg1"/>
                </a:solidFill>
              </a:rPr>
              <a:t>By integrating the MAX30100 sensor with the Blynk application, this project aims to provide users with a convenient and reliable solution for continuous health monitoring. The ability to remotely monitor vital signs in real-time enhances accessibility and enables proactive healthcare management. This project holds significant potential for applications in personal health monitoring, telemedicine, and remote patient care.</a:t>
            </a:r>
            <a:endParaRPr lang="en-IN" sz="2000" dirty="0">
              <a:solidFill>
                <a:schemeClr val="bg1"/>
              </a:solidFill>
            </a:endParaRPr>
          </a:p>
        </p:txBody>
      </p:sp>
    </p:spTree>
    <p:extLst>
      <p:ext uri="{BB962C8B-B14F-4D97-AF65-F5344CB8AC3E}">
        <p14:creationId xmlns:p14="http://schemas.microsoft.com/office/powerpoint/2010/main" val="200536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2F646-5FFE-FEB5-1F54-46A7C5D41448}"/>
              </a:ext>
            </a:extLst>
          </p:cNvPr>
          <p:cNvSpPr txBox="1"/>
          <p:nvPr/>
        </p:nvSpPr>
        <p:spPr>
          <a:xfrm>
            <a:off x="3517900" y="127000"/>
            <a:ext cx="5638800" cy="1107996"/>
          </a:xfrm>
          <a:prstGeom prst="rect">
            <a:avLst/>
          </a:prstGeom>
          <a:noFill/>
        </p:spPr>
        <p:txBody>
          <a:bodyPr wrap="square" rtlCol="0">
            <a:spAutoFit/>
          </a:bodyPr>
          <a:lstStyle/>
          <a:p>
            <a:r>
              <a:rPr lang="en-IN" sz="6600" u="sng" dirty="0">
                <a:solidFill>
                  <a:schemeClr val="bg1"/>
                </a:solidFill>
                <a:latin typeface="Arial Black" panose="020B0A04020102020204" pitchFamily="34" charset="0"/>
              </a:rPr>
              <a:t>CODE</a:t>
            </a:r>
          </a:p>
        </p:txBody>
      </p:sp>
      <p:sp>
        <p:nvSpPr>
          <p:cNvPr id="3" name="TextBox 2">
            <a:extLst>
              <a:ext uri="{FF2B5EF4-FFF2-40B4-BE49-F238E27FC236}">
                <a16:creationId xmlns:a16="http://schemas.microsoft.com/office/drawing/2014/main" id="{7A02206B-DA43-F588-4728-D6F7A10A90F2}"/>
              </a:ext>
            </a:extLst>
          </p:cNvPr>
          <p:cNvSpPr txBox="1"/>
          <p:nvPr/>
        </p:nvSpPr>
        <p:spPr>
          <a:xfrm>
            <a:off x="0" y="1391077"/>
            <a:ext cx="3873500" cy="5339923"/>
          </a:xfrm>
          <a:prstGeom prst="rect">
            <a:avLst/>
          </a:prstGeom>
          <a:noFill/>
        </p:spPr>
        <p:txBody>
          <a:bodyPr wrap="square" rtlCol="0">
            <a:spAutoFit/>
          </a:bodyPr>
          <a:lstStyle/>
          <a:p>
            <a:r>
              <a:rPr lang="en-IN" sz="1100" b="1" dirty="0">
                <a:solidFill>
                  <a:schemeClr val="bg1"/>
                </a:solidFill>
                <a:effectLst/>
                <a:latin typeface="Consolas" panose="020B0609020204030204" pitchFamily="49" charset="0"/>
              </a:rPr>
              <a:t>#include &lt;Wire.h&gt;</a:t>
            </a:r>
          </a:p>
          <a:p>
            <a:r>
              <a:rPr lang="en-IN" sz="1100" b="1" dirty="0">
                <a:solidFill>
                  <a:schemeClr val="bg1"/>
                </a:solidFill>
                <a:effectLst/>
                <a:latin typeface="Consolas" panose="020B0609020204030204" pitchFamily="49" charset="0"/>
              </a:rPr>
              <a:t>#include &lt;Adafruit_GFX.h&gt;</a:t>
            </a:r>
          </a:p>
          <a:p>
            <a:r>
              <a:rPr lang="en-IN" sz="1100" b="1" dirty="0">
                <a:solidFill>
                  <a:schemeClr val="bg1"/>
                </a:solidFill>
                <a:effectLst/>
                <a:latin typeface="Consolas" panose="020B0609020204030204" pitchFamily="49" charset="0"/>
              </a:rPr>
              <a:t>#include &lt;Adafruit_SSD1306.h&gt;</a:t>
            </a:r>
          </a:p>
          <a:p>
            <a:r>
              <a:rPr lang="en-IN" sz="1100" b="1" dirty="0">
                <a:solidFill>
                  <a:schemeClr val="bg1"/>
                </a:solidFill>
                <a:effectLst/>
                <a:latin typeface="Consolas" panose="020B0609020204030204" pitchFamily="49" charset="0"/>
              </a:rPr>
              <a:t>#include &lt;ESP8266WiFi.h&gt;</a:t>
            </a:r>
          </a:p>
          <a:p>
            <a:r>
              <a:rPr lang="en-IN" sz="1100" b="1" dirty="0">
                <a:solidFill>
                  <a:schemeClr val="bg1"/>
                </a:solidFill>
                <a:effectLst/>
                <a:latin typeface="Consolas" panose="020B0609020204030204" pitchFamily="49" charset="0"/>
              </a:rPr>
              <a:t>#include &lt;BlynkSimpleEsp8266.h&gt;</a:t>
            </a:r>
          </a:p>
          <a:p>
            <a:r>
              <a:rPr lang="en-IN" sz="1100" b="1" dirty="0">
                <a:solidFill>
                  <a:schemeClr val="bg1"/>
                </a:solidFill>
                <a:effectLst/>
                <a:latin typeface="Consolas" panose="020B0609020204030204" pitchFamily="49" charset="0"/>
              </a:rPr>
              <a:t>#include "MAX30100_PulseOximeter.h"</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#include &lt;ESP8266WiFi.h&gt;</a:t>
            </a:r>
          </a:p>
          <a:p>
            <a:r>
              <a:rPr lang="en-IN" sz="1100" b="1" dirty="0">
                <a:solidFill>
                  <a:schemeClr val="bg1"/>
                </a:solidFill>
                <a:effectLst/>
                <a:latin typeface="Consolas" panose="020B0609020204030204" pitchFamily="49" charset="0"/>
              </a:rPr>
              <a:t>#include &lt;BlynkSimpleEsp8266.h&gt;</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#define BLYNK_TEMPLATE_ID “XXXXXXXX"</a:t>
            </a:r>
          </a:p>
          <a:p>
            <a:r>
              <a:rPr lang="en-IN" sz="1100" b="1" dirty="0">
                <a:solidFill>
                  <a:schemeClr val="bg1"/>
                </a:solidFill>
                <a:effectLst/>
                <a:latin typeface="Consolas" panose="020B0609020204030204" pitchFamily="49" charset="0"/>
              </a:rPr>
              <a:t>#define BLYNK_TEMPLATE_NAME “XXXXXXXX"</a:t>
            </a:r>
          </a:p>
          <a:p>
            <a:r>
              <a:rPr lang="en-IN" sz="1100" b="1" dirty="0">
                <a:solidFill>
                  <a:schemeClr val="bg1"/>
                </a:solidFill>
                <a:effectLst/>
                <a:latin typeface="Consolas" panose="020B0609020204030204" pitchFamily="49" charset="0"/>
              </a:rPr>
              <a:t>char auth[] = “XXXXXXXXX";</a:t>
            </a:r>
          </a:p>
          <a:p>
            <a:br>
              <a:rPr lang="en-IN" sz="1100" b="1" dirty="0">
                <a:solidFill>
                  <a:schemeClr val="bg1"/>
                </a:solidFill>
                <a:effectLst/>
                <a:latin typeface="Consolas" panose="020B0609020204030204" pitchFamily="49" charset="0"/>
              </a:rPr>
            </a:br>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 WiFi credentials */</a:t>
            </a:r>
          </a:p>
          <a:p>
            <a:r>
              <a:rPr lang="en-IN" sz="1100" b="1" dirty="0">
                <a:solidFill>
                  <a:schemeClr val="bg1"/>
                </a:solidFill>
                <a:effectLst/>
                <a:latin typeface="Consolas" panose="020B0609020204030204" pitchFamily="49" charset="0"/>
              </a:rPr>
              <a:t>char ssid[] = “XXXXXXX";</a:t>
            </a:r>
          </a:p>
          <a:p>
            <a:r>
              <a:rPr lang="en-IN" sz="1100" b="1" dirty="0">
                <a:solidFill>
                  <a:schemeClr val="bg1"/>
                </a:solidFill>
                <a:effectLst/>
                <a:latin typeface="Consolas" panose="020B0609020204030204" pitchFamily="49" charset="0"/>
              </a:rPr>
              <a:t>char pass[] = “XXXXXX";</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#define REPORTING_PERIOD_MS     3000</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 </a:t>
            </a:r>
          </a:p>
          <a:p>
            <a:r>
              <a:rPr lang="en-IN" sz="1100" b="1" dirty="0">
                <a:solidFill>
                  <a:schemeClr val="bg1"/>
                </a:solidFill>
                <a:effectLst/>
                <a:latin typeface="Consolas" panose="020B0609020204030204" pitchFamily="49" charset="0"/>
              </a:rPr>
              <a:t>PulseOximeter pox;</a:t>
            </a:r>
          </a:p>
          <a:p>
            <a:r>
              <a:rPr lang="en-IN" sz="1100" b="1" dirty="0">
                <a:solidFill>
                  <a:schemeClr val="bg1"/>
                </a:solidFill>
                <a:effectLst/>
                <a:latin typeface="Consolas" panose="020B0609020204030204" pitchFamily="49" charset="0"/>
              </a:rPr>
              <a:t>uint32_t tsLastReport = 0;</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void onBeatDetected()</a:t>
            </a:r>
          </a:p>
          <a:p>
            <a:r>
              <a:rPr lang="en-IN" sz="1100" b="1" dirty="0">
                <a:solidFill>
                  <a:schemeClr val="bg1"/>
                </a:solidFill>
                <a:effectLst/>
                <a:latin typeface="Consolas" panose="020B0609020204030204" pitchFamily="49" charset="0"/>
              </a:rPr>
              <a:t>{</a:t>
            </a:r>
          </a:p>
          <a:p>
            <a:r>
              <a:rPr lang="en-IN" sz="1100" b="1" dirty="0">
                <a:solidFill>
                  <a:schemeClr val="bg1"/>
                </a:solidFill>
                <a:effectLst/>
                <a:latin typeface="Consolas" panose="020B0609020204030204" pitchFamily="49" charset="0"/>
              </a:rPr>
              <a:t>    ;</a:t>
            </a:r>
          </a:p>
          <a:p>
            <a:r>
              <a:rPr lang="en-IN" sz="1100" b="1" dirty="0">
                <a:solidFill>
                  <a:schemeClr val="bg1"/>
                </a:solidFill>
                <a:effectLst/>
                <a:latin typeface="Consolas" panose="020B0609020204030204" pitchFamily="49" charset="0"/>
              </a:rPr>
              <a:t>}</a:t>
            </a:r>
          </a:p>
          <a:p>
            <a:br>
              <a:rPr lang="en-IN" sz="1100" b="1" dirty="0">
                <a:solidFill>
                  <a:schemeClr val="bg1"/>
                </a:solidFill>
                <a:effectLst/>
                <a:latin typeface="Consolas" panose="020B0609020204030204" pitchFamily="49" charset="0"/>
              </a:rPr>
            </a:br>
            <a:endParaRPr lang="en-IN" sz="1100" b="1" dirty="0">
              <a:solidFill>
                <a:schemeClr val="bg1"/>
              </a:solidFill>
            </a:endParaRPr>
          </a:p>
        </p:txBody>
      </p:sp>
      <p:sp>
        <p:nvSpPr>
          <p:cNvPr id="8" name="TextBox 7">
            <a:extLst>
              <a:ext uri="{FF2B5EF4-FFF2-40B4-BE49-F238E27FC236}">
                <a16:creationId xmlns:a16="http://schemas.microsoft.com/office/drawing/2014/main" id="{E1AB4448-4E8C-7972-2A5D-E55D3C8338F8}"/>
              </a:ext>
            </a:extLst>
          </p:cNvPr>
          <p:cNvSpPr txBox="1"/>
          <p:nvPr/>
        </p:nvSpPr>
        <p:spPr>
          <a:xfrm>
            <a:off x="3517900" y="1530777"/>
            <a:ext cx="2578100" cy="5339923"/>
          </a:xfrm>
          <a:prstGeom prst="rect">
            <a:avLst/>
          </a:prstGeom>
          <a:noFill/>
        </p:spPr>
        <p:txBody>
          <a:bodyPr wrap="square" rtlCol="0">
            <a:spAutoFit/>
          </a:bodyPr>
          <a:lstStyle/>
          <a:p>
            <a:r>
              <a:rPr lang="en-IN" sz="1100" b="1" dirty="0">
                <a:solidFill>
                  <a:schemeClr val="bg1"/>
                </a:solidFill>
                <a:effectLst/>
                <a:latin typeface="Consolas" panose="020B0609020204030204" pitchFamily="49" charset="0"/>
              </a:rPr>
              <a:t>void setup()</a:t>
            </a:r>
          </a:p>
          <a:p>
            <a:r>
              <a:rPr lang="en-IN" sz="1100" b="1" dirty="0">
                <a:solidFill>
                  <a:schemeClr val="bg1"/>
                </a:solidFill>
                <a:effectLst/>
                <a:latin typeface="Consolas" panose="020B0609020204030204" pitchFamily="49" charset="0"/>
              </a:rPr>
              <a:t>{</a:t>
            </a:r>
          </a:p>
          <a:p>
            <a:r>
              <a:rPr lang="en-IN" sz="1100" b="1" dirty="0">
                <a:solidFill>
                  <a:schemeClr val="bg1"/>
                </a:solidFill>
                <a:effectLst/>
                <a:latin typeface="Consolas" panose="020B0609020204030204" pitchFamily="49" charset="0"/>
              </a:rPr>
              <a:t>    Serial.begin(115200);</a:t>
            </a:r>
          </a:p>
          <a:p>
            <a:r>
              <a:rPr lang="en-IN" sz="1100" b="1" dirty="0">
                <a:solidFill>
                  <a:schemeClr val="bg1"/>
                </a:solidFill>
                <a:effectLst/>
                <a:latin typeface="Consolas" panose="020B0609020204030204" pitchFamily="49" charset="0"/>
              </a:rPr>
              <a:t>    Blynk.begin(auth, ssid, pass);</a:t>
            </a:r>
          </a:p>
          <a:p>
            <a:r>
              <a:rPr lang="en-IN" sz="1100" b="1" dirty="0">
                <a:solidFill>
                  <a:schemeClr val="bg1"/>
                </a:solidFill>
                <a:effectLst/>
                <a:latin typeface="Consolas" panose="020B0609020204030204" pitchFamily="49" charset="0"/>
              </a:rPr>
              <a:t>    Serial.print("Initializing pulse oximeter..");</a:t>
            </a:r>
          </a:p>
          <a:p>
            <a:r>
              <a:rPr lang="en-IN" sz="1100" b="1" dirty="0">
                <a:solidFill>
                  <a:schemeClr val="bg1"/>
                </a:solidFill>
                <a:effectLst/>
                <a:latin typeface="Consolas" panose="020B0609020204030204" pitchFamily="49" charset="0"/>
              </a:rPr>
              <a:t>  </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    </a:t>
            </a:r>
          </a:p>
          <a:p>
            <a:r>
              <a:rPr lang="en-IN" sz="1100" b="1" dirty="0">
                <a:solidFill>
                  <a:schemeClr val="bg1"/>
                </a:solidFill>
                <a:effectLst/>
                <a:latin typeface="Consolas" panose="020B0609020204030204" pitchFamily="49" charset="0"/>
              </a:rPr>
              <a:t>    if (!pox.begin()) {</a:t>
            </a:r>
          </a:p>
          <a:p>
            <a:r>
              <a:rPr lang="en-IN" sz="1100" b="1" dirty="0">
                <a:solidFill>
                  <a:schemeClr val="bg1"/>
                </a:solidFill>
                <a:effectLst/>
                <a:latin typeface="Consolas" panose="020B0609020204030204" pitchFamily="49" charset="0"/>
              </a:rPr>
              <a:t>        Serial.println("FAILED");</a:t>
            </a:r>
          </a:p>
          <a:p>
            <a:r>
              <a:rPr lang="en-IN" sz="1100" b="1" dirty="0">
                <a:solidFill>
                  <a:schemeClr val="bg1"/>
                </a:solidFill>
                <a:effectLst/>
                <a:latin typeface="Consolas" panose="020B0609020204030204" pitchFamily="49" charset="0"/>
              </a:rPr>
              <a:t>        for(;;);</a:t>
            </a:r>
          </a:p>
          <a:p>
            <a:r>
              <a:rPr lang="en-IN" sz="1100" b="1" dirty="0">
                <a:solidFill>
                  <a:schemeClr val="bg1"/>
                </a:solidFill>
                <a:effectLst/>
                <a:latin typeface="Consolas" panose="020B0609020204030204" pitchFamily="49" charset="0"/>
              </a:rPr>
              <a:t>    } else {</a:t>
            </a:r>
          </a:p>
          <a:p>
            <a:r>
              <a:rPr lang="en-IN" sz="1100" b="1" dirty="0">
                <a:solidFill>
                  <a:schemeClr val="bg1"/>
                </a:solidFill>
                <a:effectLst/>
                <a:latin typeface="Consolas" panose="020B0609020204030204" pitchFamily="49" charset="0"/>
              </a:rPr>
              <a:t>        Serial.println("SUCCESS");</a:t>
            </a:r>
          </a:p>
          <a:p>
            <a:r>
              <a:rPr lang="en-IN" sz="1100" b="1" dirty="0">
                <a:solidFill>
                  <a:schemeClr val="bg1"/>
                </a:solidFill>
                <a:effectLst/>
                <a:latin typeface="Consolas" panose="020B0609020204030204" pitchFamily="49" charset="0"/>
              </a:rPr>
              <a:t>        digitalWrite(1,HIGH);</a:t>
            </a:r>
          </a:p>
          <a:p>
            <a:r>
              <a:rPr lang="en-IN" sz="1100" b="1" dirty="0">
                <a:solidFill>
                  <a:schemeClr val="bg1"/>
                </a:solidFill>
                <a:effectLst/>
                <a:latin typeface="Consolas" panose="020B0609020204030204" pitchFamily="49" charset="0"/>
              </a:rPr>
              <a:t>    }</a:t>
            </a:r>
          </a:p>
          <a:p>
            <a:r>
              <a:rPr lang="en-IN" sz="1100" b="1" dirty="0">
                <a:solidFill>
                  <a:schemeClr val="bg1"/>
                </a:solidFill>
                <a:effectLst/>
                <a:latin typeface="Consolas" panose="020B0609020204030204" pitchFamily="49" charset="0"/>
              </a:rPr>
              <a:t>     pox.setIRLedCurrent(MAX30100_LED_CURR_24MA);</a:t>
            </a:r>
          </a:p>
          <a:p>
            <a:r>
              <a:rPr lang="en-IN" sz="1100" b="1" dirty="0">
                <a:solidFill>
                  <a:schemeClr val="bg1"/>
                </a:solidFill>
                <a:effectLst/>
                <a:latin typeface="Consolas" panose="020B0609020204030204" pitchFamily="49" charset="0"/>
              </a:rPr>
              <a:t> </a:t>
            </a:r>
          </a:p>
          <a:p>
            <a:r>
              <a:rPr lang="en-IN" sz="1100" b="1" dirty="0">
                <a:solidFill>
                  <a:schemeClr val="bg1"/>
                </a:solidFill>
                <a:effectLst/>
                <a:latin typeface="Consolas" panose="020B0609020204030204" pitchFamily="49" charset="0"/>
              </a:rPr>
              <a:t>    // Register a callback for the beat detection</a:t>
            </a:r>
          </a:p>
          <a:p>
            <a:r>
              <a:rPr lang="en-IN" sz="1100" b="1" dirty="0">
                <a:solidFill>
                  <a:schemeClr val="bg1"/>
                </a:solidFill>
                <a:effectLst/>
                <a:latin typeface="Consolas" panose="020B0609020204030204" pitchFamily="49" charset="0"/>
              </a:rPr>
              <a:t>    pox.setOnBeatDetectedCallback(onBeatDetected);</a:t>
            </a:r>
          </a:p>
          <a:p>
            <a:br>
              <a:rPr lang="en-IN" sz="1100" b="1" dirty="0">
                <a:solidFill>
                  <a:schemeClr val="bg1"/>
                </a:solidFill>
                <a:effectLst/>
                <a:latin typeface="Consolas" panose="020B0609020204030204" pitchFamily="49" charset="0"/>
              </a:rPr>
            </a:br>
            <a:r>
              <a:rPr lang="en-IN" sz="1100" b="1" dirty="0">
                <a:solidFill>
                  <a:schemeClr val="bg1"/>
                </a:solidFill>
                <a:effectLst/>
                <a:latin typeface="Consolas" panose="020B0609020204030204" pitchFamily="49" charset="0"/>
              </a:rPr>
              <a:t>}</a:t>
            </a:r>
          </a:p>
          <a:p>
            <a:r>
              <a:rPr lang="en-IN" sz="1100" b="1" dirty="0">
                <a:solidFill>
                  <a:schemeClr val="bg1"/>
                </a:solidFill>
                <a:effectLst/>
                <a:latin typeface="Consolas" panose="020B0609020204030204" pitchFamily="49" charset="0"/>
              </a:rPr>
              <a:t> </a:t>
            </a:r>
          </a:p>
          <a:p>
            <a:endParaRPr lang="en-IN" sz="1100" b="1" dirty="0">
              <a:solidFill>
                <a:schemeClr val="bg1"/>
              </a:solidFill>
            </a:endParaRPr>
          </a:p>
        </p:txBody>
      </p:sp>
      <p:sp>
        <p:nvSpPr>
          <p:cNvPr id="9" name="TextBox 8">
            <a:extLst>
              <a:ext uri="{FF2B5EF4-FFF2-40B4-BE49-F238E27FC236}">
                <a16:creationId xmlns:a16="http://schemas.microsoft.com/office/drawing/2014/main" id="{59D0D479-EF7C-8866-BD76-7FB10593C278}"/>
              </a:ext>
            </a:extLst>
          </p:cNvPr>
          <p:cNvSpPr txBox="1"/>
          <p:nvPr/>
        </p:nvSpPr>
        <p:spPr>
          <a:xfrm>
            <a:off x="6705600" y="1391077"/>
            <a:ext cx="3035300" cy="5101397"/>
          </a:xfrm>
          <a:prstGeom prst="rect">
            <a:avLst/>
          </a:prstGeom>
          <a:noFill/>
        </p:spPr>
        <p:txBody>
          <a:bodyPr wrap="square" rtlCol="0">
            <a:spAutoFit/>
          </a:bodyPr>
          <a:lstStyle/>
          <a:p>
            <a:r>
              <a:rPr lang="en-IN" sz="1050" b="1" dirty="0">
                <a:solidFill>
                  <a:schemeClr val="bg1"/>
                </a:solidFill>
                <a:effectLst/>
                <a:latin typeface="Consolas" panose="020B0609020204030204" pitchFamily="49" charset="0"/>
              </a:rPr>
              <a:t>void loop()</a:t>
            </a:r>
          </a:p>
          <a:p>
            <a:r>
              <a:rPr lang="en-IN" sz="1050" b="1" dirty="0">
                <a:solidFill>
                  <a:schemeClr val="bg1"/>
                </a:solidFill>
                <a:effectLst/>
                <a:latin typeface="Consolas" panose="020B0609020204030204" pitchFamily="49" charset="0"/>
              </a:rPr>
              <a:t>{</a:t>
            </a:r>
          </a:p>
          <a:p>
            <a:br>
              <a:rPr lang="en-IN" sz="1050" b="1" dirty="0">
                <a:solidFill>
                  <a:schemeClr val="bg1"/>
                </a:solidFill>
                <a:effectLst/>
                <a:latin typeface="Consolas" panose="020B0609020204030204" pitchFamily="49" charset="0"/>
              </a:rPr>
            </a:br>
            <a:r>
              <a:rPr lang="en-IN" sz="1050" b="1" dirty="0">
                <a:solidFill>
                  <a:schemeClr val="bg1"/>
                </a:solidFill>
                <a:effectLst/>
                <a:latin typeface="Consolas" panose="020B0609020204030204" pitchFamily="49" charset="0"/>
              </a:rPr>
              <a:t>  // Initiates SimpleTimer</a:t>
            </a:r>
          </a:p>
          <a:p>
            <a:r>
              <a:rPr lang="en-IN" sz="1050" b="1" dirty="0">
                <a:solidFill>
                  <a:schemeClr val="bg1"/>
                </a:solidFill>
                <a:effectLst/>
                <a:latin typeface="Consolas" panose="020B0609020204030204" pitchFamily="49" charset="0"/>
              </a:rPr>
              <a:t>  Blynk.run();</a:t>
            </a:r>
          </a:p>
          <a:p>
            <a:r>
              <a:rPr lang="en-IN" sz="1050" b="1" dirty="0">
                <a:solidFill>
                  <a:schemeClr val="bg1"/>
                </a:solidFill>
                <a:effectLst/>
                <a:latin typeface="Consolas" panose="020B0609020204030204" pitchFamily="49" charset="0"/>
              </a:rPr>
              <a:t>// Make sure to call update as fast as possible</a:t>
            </a:r>
          </a:p>
          <a:p>
            <a:r>
              <a:rPr lang="en-IN" sz="1050" b="1" dirty="0">
                <a:solidFill>
                  <a:schemeClr val="bg1"/>
                </a:solidFill>
                <a:effectLst/>
                <a:latin typeface="Consolas" panose="020B0609020204030204" pitchFamily="49" charset="0"/>
              </a:rPr>
              <a:t>pox.update();</a:t>
            </a:r>
          </a:p>
          <a:p>
            <a:r>
              <a:rPr lang="en-IN" sz="1050" b="1" dirty="0">
                <a:solidFill>
                  <a:schemeClr val="bg1"/>
                </a:solidFill>
                <a:effectLst/>
                <a:latin typeface="Consolas" panose="020B0609020204030204" pitchFamily="49" charset="0"/>
              </a:rPr>
              <a:t>    if (millis() - tsLastReport &gt; REPORTING_PERIOD_MS) {</a:t>
            </a:r>
          </a:p>
          <a:p>
            <a:br>
              <a:rPr lang="en-IN" sz="1050" b="1" dirty="0">
                <a:solidFill>
                  <a:schemeClr val="bg1"/>
                </a:solidFill>
                <a:effectLst/>
                <a:latin typeface="Consolas" panose="020B0609020204030204" pitchFamily="49" charset="0"/>
              </a:rPr>
            </a:br>
            <a:r>
              <a:rPr lang="en-IN" sz="1050" b="1" dirty="0">
                <a:solidFill>
                  <a:schemeClr val="bg1"/>
                </a:solidFill>
                <a:effectLst/>
                <a:latin typeface="Consolas" panose="020B0609020204030204" pitchFamily="49" charset="0"/>
              </a:rPr>
              <a:t>      Serial.print("BPM: ");</a:t>
            </a:r>
          </a:p>
          <a:p>
            <a:r>
              <a:rPr lang="en-IN" sz="1050" b="1" dirty="0">
                <a:solidFill>
                  <a:schemeClr val="bg1"/>
                </a:solidFill>
                <a:effectLst/>
                <a:latin typeface="Consolas" panose="020B0609020204030204" pitchFamily="49" charset="0"/>
              </a:rPr>
              <a:t>      Serial.print(pox.getHeartRate());</a:t>
            </a:r>
          </a:p>
          <a:p>
            <a:r>
              <a:rPr lang="en-IN" sz="1050" b="1" dirty="0">
                <a:solidFill>
                  <a:schemeClr val="bg1"/>
                </a:solidFill>
                <a:effectLst/>
                <a:latin typeface="Consolas" panose="020B0609020204030204" pitchFamily="49" charset="0"/>
              </a:rPr>
              <a:t>        //blue.println("\n");</a:t>
            </a:r>
          </a:p>
          <a:p>
            <a:r>
              <a:rPr lang="en-IN" sz="1050" b="1" dirty="0">
                <a:solidFill>
                  <a:schemeClr val="bg1"/>
                </a:solidFill>
                <a:effectLst/>
                <a:latin typeface="Consolas" panose="020B0609020204030204" pitchFamily="49" charset="0"/>
              </a:rPr>
              <a:t>        </a:t>
            </a:r>
          </a:p>
          <a:p>
            <a:r>
              <a:rPr lang="en-IN" sz="1050" b="1" dirty="0">
                <a:solidFill>
                  <a:schemeClr val="bg1"/>
                </a:solidFill>
                <a:effectLst/>
                <a:latin typeface="Consolas" panose="020B0609020204030204" pitchFamily="49" charset="0"/>
              </a:rPr>
              <a:t>        Serial.print("    SpO2: ");</a:t>
            </a:r>
          </a:p>
          <a:p>
            <a:r>
              <a:rPr lang="en-IN" sz="1050" b="1" dirty="0">
                <a:solidFill>
                  <a:schemeClr val="bg1"/>
                </a:solidFill>
                <a:effectLst/>
                <a:latin typeface="Consolas" panose="020B0609020204030204" pitchFamily="49" charset="0"/>
              </a:rPr>
              <a:t>        Serial.print(pox.getSpO2());</a:t>
            </a:r>
          </a:p>
          <a:p>
            <a:r>
              <a:rPr lang="en-IN" sz="1050" b="1" dirty="0">
                <a:solidFill>
                  <a:schemeClr val="bg1"/>
                </a:solidFill>
                <a:effectLst/>
                <a:latin typeface="Consolas" panose="020B0609020204030204" pitchFamily="49" charset="0"/>
              </a:rPr>
              <a:t>        Serial.print("%");</a:t>
            </a:r>
          </a:p>
          <a:p>
            <a:r>
              <a:rPr lang="en-IN" sz="1050" b="1" dirty="0">
                <a:solidFill>
                  <a:schemeClr val="bg1"/>
                </a:solidFill>
                <a:effectLst/>
                <a:latin typeface="Consolas" panose="020B0609020204030204" pitchFamily="49" charset="0"/>
              </a:rPr>
              <a:t>        Serial.println("\n");</a:t>
            </a:r>
          </a:p>
          <a:p>
            <a:br>
              <a:rPr lang="en-IN" sz="1050" b="1" dirty="0">
                <a:solidFill>
                  <a:schemeClr val="bg1"/>
                </a:solidFill>
                <a:effectLst/>
                <a:latin typeface="Consolas" panose="020B0609020204030204" pitchFamily="49" charset="0"/>
              </a:rPr>
            </a:br>
            <a:r>
              <a:rPr lang="en-IN" sz="1050" b="1" dirty="0">
                <a:solidFill>
                  <a:schemeClr val="bg1"/>
                </a:solidFill>
                <a:effectLst/>
                <a:latin typeface="Consolas" panose="020B0609020204030204" pitchFamily="49" charset="0"/>
              </a:rPr>
              <a:t>Blynk.virtualWrite(V2,pox.getHeartRate() );</a:t>
            </a:r>
          </a:p>
          <a:p>
            <a:r>
              <a:rPr lang="en-IN" sz="1050" b="1" dirty="0">
                <a:solidFill>
                  <a:schemeClr val="bg1"/>
                </a:solidFill>
                <a:effectLst/>
                <a:latin typeface="Consolas" panose="020B0609020204030204" pitchFamily="49" charset="0"/>
              </a:rPr>
              <a:t>Blynk.virtualWrite(V3,pox.getSpO2());</a:t>
            </a:r>
          </a:p>
          <a:p>
            <a:br>
              <a:rPr lang="en-IN" sz="1050" b="1" dirty="0">
                <a:solidFill>
                  <a:schemeClr val="bg1"/>
                </a:solidFill>
                <a:effectLst/>
                <a:latin typeface="Consolas" panose="020B0609020204030204" pitchFamily="49" charset="0"/>
              </a:rPr>
            </a:br>
            <a:br>
              <a:rPr lang="en-IN" sz="1050" b="1" dirty="0">
                <a:solidFill>
                  <a:schemeClr val="bg1"/>
                </a:solidFill>
                <a:effectLst/>
                <a:latin typeface="Consolas" panose="020B0609020204030204" pitchFamily="49" charset="0"/>
              </a:rPr>
            </a:br>
            <a:r>
              <a:rPr lang="en-IN" sz="1050" b="1" dirty="0">
                <a:solidFill>
                  <a:schemeClr val="bg1"/>
                </a:solidFill>
                <a:effectLst/>
                <a:latin typeface="Consolas" panose="020B0609020204030204" pitchFamily="49" charset="0"/>
              </a:rPr>
              <a:t>        tsLastReport = millis();</a:t>
            </a:r>
          </a:p>
          <a:p>
            <a:r>
              <a:rPr lang="en-IN" sz="1050" b="1" dirty="0">
                <a:solidFill>
                  <a:schemeClr val="bg1"/>
                </a:solidFill>
                <a:effectLst/>
                <a:latin typeface="Consolas" panose="020B0609020204030204" pitchFamily="49" charset="0"/>
              </a:rPr>
              <a:t>    }  </a:t>
            </a:r>
          </a:p>
          <a:p>
            <a:r>
              <a:rPr lang="en-IN" sz="1050" b="1" dirty="0">
                <a:solidFill>
                  <a:schemeClr val="bg1"/>
                </a:solidFill>
                <a:effectLst/>
                <a:latin typeface="Consolas" panose="020B0609020204030204" pitchFamily="49" charset="0"/>
              </a:rPr>
              <a:t>    </a:t>
            </a:r>
          </a:p>
          <a:p>
            <a:r>
              <a:rPr lang="en-IN" sz="1050" b="1" dirty="0">
                <a:solidFill>
                  <a:schemeClr val="bg1"/>
                </a:solidFill>
                <a:effectLst/>
                <a:latin typeface="Consolas" panose="020B0609020204030204" pitchFamily="49" charset="0"/>
              </a:rPr>
              <a:t>    }</a:t>
            </a:r>
          </a:p>
          <a:p>
            <a:endParaRPr lang="en-IN" sz="1050" b="1" dirty="0">
              <a:solidFill>
                <a:schemeClr val="bg1"/>
              </a:solidFill>
            </a:endParaRPr>
          </a:p>
        </p:txBody>
      </p:sp>
    </p:spTree>
    <p:extLst>
      <p:ext uri="{BB962C8B-B14F-4D97-AF65-F5344CB8AC3E}">
        <p14:creationId xmlns:p14="http://schemas.microsoft.com/office/powerpoint/2010/main" val="366771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3A06A-32C8-984F-D570-54971F1B3BF4}"/>
              </a:ext>
            </a:extLst>
          </p:cNvPr>
          <p:cNvSpPr txBox="1"/>
          <p:nvPr/>
        </p:nvSpPr>
        <p:spPr>
          <a:xfrm>
            <a:off x="2362200" y="228600"/>
            <a:ext cx="6629400" cy="1107996"/>
          </a:xfrm>
          <a:prstGeom prst="rect">
            <a:avLst/>
          </a:prstGeom>
          <a:noFill/>
        </p:spPr>
        <p:txBody>
          <a:bodyPr wrap="square" rtlCol="0">
            <a:spAutoFit/>
          </a:bodyPr>
          <a:lstStyle/>
          <a:p>
            <a:pPr algn="ctr"/>
            <a:r>
              <a:rPr lang="en-IN" sz="6600" u="sng" dirty="0">
                <a:solidFill>
                  <a:schemeClr val="bg1"/>
                </a:solidFill>
              </a:rPr>
              <a:t>FINAL OUTPUT</a:t>
            </a:r>
          </a:p>
        </p:txBody>
      </p:sp>
      <p:pic>
        <p:nvPicPr>
          <p:cNvPr id="4" name="Picture 3">
            <a:extLst>
              <a:ext uri="{FF2B5EF4-FFF2-40B4-BE49-F238E27FC236}">
                <a16:creationId xmlns:a16="http://schemas.microsoft.com/office/drawing/2014/main" id="{8CB7CBF9-A8DE-C839-65D8-F0C452A01559}"/>
              </a:ext>
            </a:extLst>
          </p:cNvPr>
          <p:cNvPicPr>
            <a:picLocks noChangeAspect="1"/>
          </p:cNvPicPr>
          <p:nvPr/>
        </p:nvPicPr>
        <p:blipFill>
          <a:blip r:embed="rId2">
            <a:extLst>
              <a:ext uri="{BEBA8EAE-BF5A-486C-A8C5-ECC9F3942E4B}">
                <a14:imgProps xmlns:a14="http://schemas.microsoft.com/office/drawing/2010/main">
                  <a14:imgLayer r:embed="rId3">
                    <a14:imgEffect>
                      <a14:saturation sat="104000"/>
                    </a14:imgEffect>
                  </a14:imgLayer>
                </a14:imgProps>
              </a:ext>
              <a:ext uri="{28A0092B-C50C-407E-A947-70E740481C1C}">
                <a14:useLocalDpi xmlns:a14="http://schemas.microsoft.com/office/drawing/2010/main" val="0"/>
              </a:ext>
            </a:extLst>
          </a:blip>
          <a:stretch>
            <a:fillRect/>
          </a:stretch>
        </p:blipFill>
        <p:spPr>
          <a:xfrm>
            <a:off x="3600450" y="1844596"/>
            <a:ext cx="3676650" cy="4902200"/>
          </a:xfrm>
          <a:prstGeom prst="rect">
            <a:avLst/>
          </a:prstGeom>
          <a:solidFill>
            <a:schemeClr val="tx1"/>
          </a:solidFill>
          <a:ln>
            <a:noFill/>
          </a:ln>
        </p:spPr>
      </p:pic>
    </p:spTree>
    <p:extLst>
      <p:ext uri="{BB962C8B-B14F-4D97-AF65-F5344CB8AC3E}">
        <p14:creationId xmlns:p14="http://schemas.microsoft.com/office/powerpoint/2010/main" val="30591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F43D5-961C-F556-35DF-D600E7A79D35}"/>
              </a:ext>
            </a:extLst>
          </p:cNvPr>
          <p:cNvSpPr txBox="1"/>
          <p:nvPr/>
        </p:nvSpPr>
        <p:spPr>
          <a:xfrm>
            <a:off x="1697703" y="279400"/>
            <a:ext cx="8077200" cy="1107996"/>
          </a:xfrm>
          <a:prstGeom prst="rect">
            <a:avLst/>
          </a:prstGeom>
          <a:noFill/>
        </p:spPr>
        <p:txBody>
          <a:bodyPr wrap="square" rtlCol="0">
            <a:spAutoFit/>
          </a:bodyPr>
          <a:lstStyle/>
          <a:p>
            <a:r>
              <a:rPr lang="en-IN" sz="6600" u="sng" dirty="0">
                <a:solidFill>
                  <a:schemeClr val="bg1"/>
                </a:solidFill>
                <a:latin typeface="Aharoni" panose="02010803020104030203" pitchFamily="2" charset="-79"/>
                <a:cs typeface="Aharoni" panose="02010803020104030203" pitchFamily="2" charset="-79"/>
              </a:rPr>
              <a:t>WEB DASHBOARD</a:t>
            </a:r>
          </a:p>
        </p:txBody>
      </p:sp>
      <p:pic>
        <p:nvPicPr>
          <p:cNvPr id="4" name="Picture 3">
            <a:extLst>
              <a:ext uri="{FF2B5EF4-FFF2-40B4-BE49-F238E27FC236}">
                <a16:creationId xmlns:a16="http://schemas.microsoft.com/office/drawing/2014/main" id="{EA720E41-7F3C-8E7C-91F0-1351B68A3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1" y="1387396"/>
            <a:ext cx="9910096" cy="5191204"/>
          </a:xfrm>
          <a:prstGeom prst="rect">
            <a:avLst/>
          </a:prstGeom>
        </p:spPr>
      </p:pic>
    </p:spTree>
    <p:extLst>
      <p:ext uri="{BB962C8B-B14F-4D97-AF65-F5344CB8AC3E}">
        <p14:creationId xmlns:p14="http://schemas.microsoft.com/office/powerpoint/2010/main" val="26365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250" fill="hold"/>
                                        <p:tgtEl>
                                          <p:spTgt spid="4"/>
                                        </p:tgtEl>
                                        <p:attrNameLst>
                                          <p:attrName>ppt_w</p:attrName>
                                        </p:attrNameLst>
                                      </p:cBhvr>
                                      <p:tavLst>
                                        <p:tav tm="0">
                                          <p:val>
                                            <p:fltVal val="0"/>
                                          </p:val>
                                        </p:tav>
                                        <p:tav tm="100000">
                                          <p:val>
                                            <p:strVal val="#ppt_w"/>
                                          </p:val>
                                        </p:tav>
                                      </p:tavLst>
                                    </p:anim>
                                    <p:anim calcmode="lin" valueType="num">
                                      <p:cBhvr>
                                        <p:cTn id="12" dur="1250" fill="hold"/>
                                        <p:tgtEl>
                                          <p:spTgt spid="4"/>
                                        </p:tgtEl>
                                        <p:attrNameLst>
                                          <p:attrName>ppt_h</p:attrName>
                                        </p:attrNameLst>
                                      </p:cBhvr>
                                      <p:tavLst>
                                        <p:tav tm="0">
                                          <p:val>
                                            <p:fltVal val="0"/>
                                          </p:val>
                                        </p:tav>
                                        <p:tav tm="100000">
                                          <p:val>
                                            <p:strVal val="#ppt_h"/>
                                          </p:val>
                                        </p:tav>
                                      </p:tavLst>
                                    </p:anim>
                                    <p:anim calcmode="lin" valueType="num">
                                      <p:cBhvr>
                                        <p:cTn id="13" dur="1250" fill="hold"/>
                                        <p:tgtEl>
                                          <p:spTgt spid="4"/>
                                        </p:tgtEl>
                                        <p:attrNameLst>
                                          <p:attrName>style.rotation</p:attrName>
                                        </p:attrNameLst>
                                      </p:cBhvr>
                                      <p:tavLst>
                                        <p:tav tm="0">
                                          <p:val>
                                            <p:fltVal val="90"/>
                                          </p:val>
                                        </p:tav>
                                        <p:tav tm="100000">
                                          <p:val>
                                            <p:fltVal val="0"/>
                                          </p:val>
                                        </p:tav>
                                      </p:tavLst>
                                    </p:anim>
                                    <p:animEffect transition="in" filter="fade">
                                      <p:cBhvr>
                                        <p:cTn id="14"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TotalTime>
  <Words>1114</Words>
  <Application>Microsoft Office PowerPoint</Application>
  <PresentationFormat>Widescreen</PresentationFormat>
  <Paragraphs>112</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Aharoni</vt:lpstr>
      <vt:lpstr>Aptos Display</vt:lpstr>
      <vt:lpstr>Arial</vt:lpstr>
      <vt:lpstr>Arial Black</vt:lpstr>
      <vt:lpstr>Calibri</vt:lpstr>
      <vt:lpstr>Calibri Light</vt:lpstr>
      <vt:lpstr>Comic Sans MS</vt:lpstr>
      <vt:lpstr>Consolas</vt:lpstr>
      <vt:lpstr>Constantia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91703</dc:creator>
  <cp:lastModifiedBy>NIYATI SHARMA</cp:lastModifiedBy>
  <cp:revision>1</cp:revision>
  <dcterms:created xsi:type="dcterms:W3CDTF">2023-11-26T06:37:59Z</dcterms:created>
  <dcterms:modified xsi:type="dcterms:W3CDTF">2024-03-24T03:31:55Z</dcterms:modified>
</cp:coreProperties>
</file>